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2" r:id="rId8"/>
    <p:sldId id="261" r:id="rId9"/>
    <p:sldId id="264" r:id="rId10"/>
    <p:sldId id="265" r:id="rId11"/>
    <p:sldId id="266" r:id="rId12"/>
    <p:sldId id="278"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1" r:id="rId26"/>
    <p:sldId id="280"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58"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8/8/2016</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8/8/2016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ecnmag.com/articles/wireless-power" TargetMode="External"/><Relationship Id="rId3" Type="http://schemas.openxmlformats.org/officeDocument/2006/relationships/hyperlink" Target="http://www.safesecure24.com/?p=1079" TargetMode="External"/><Relationship Id="rId7" Type="http://schemas.openxmlformats.org/officeDocument/2006/relationships/hyperlink" Target="http://electroncs.howstuffwoks.com/gadgets/wireless-mobile-charger.html" TargetMode="External"/><Relationship Id="rId2" Type="http://schemas.openxmlformats.org/officeDocument/2006/relationships/hyperlink" Target="http://www.charlestonsecuritysystems.net/security-tips/wired-security-systems-vs-wireless-security-systems-the-wireless-solution/" TargetMode="External"/><Relationship Id="rId1" Type="http://schemas.openxmlformats.org/officeDocument/2006/relationships/slideLayout" Target="../slideLayouts/slideLayout2.xml"/><Relationship Id="rId6" Type="http://schemas.openxmlformats.org/officeDocument/2006/relationships/hyperlink" Target="http://en.wikipedia.org/wiki/Inductive_charging" TargetMode="External"/><Relationship Id="rId5" Type="http://schemas.openxmlformats.org/officeDocument/2006/relationships/hyperlink" Target="http://www.electronicproducts.com/Analog_Mixed_Signal" TargetMode="External"/><Relationship Id="rId4" Type="http://schemas.openxmlformats.org/officeDocument/2006/relationships/hyperlink" Target="http://www.hkvstar.com/technology-news/disadvantages-of-wireless-alarm-system.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585" y="2631400"/>
            <a:ext cx="8673626" cy="1958517"/>
          </a:xfrm>
        </p:spPr>
        <p:txBody>
          <a:bodyPr>
            <a:normAutofit fontScale="90000"/>
          </a:bodyPr>
          <a:lstStyle/>
          <a:p>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sz="6000" b="1" dirty="0" smtClean="0">
                <a:solidFill>
                  <a:schemeClr val="accent2">
                    <a:lumMod val="75000"/>
                  </a:schemeClr>
                </a:solidFill>
              </a:rPr>
              <a:t>WIRELESS HOME SECURITY SYSTEM USING ARDUINO</a:t>
            </a:r>
            <a:r>
              <a:rPr lang="en-IN" sz="6000" b="1" dirty="0" smtClean="0"/>
              <a:t/>
            </a:r>
            <a:br>
              <a:rPr lang="en-IN" sz="6000" b="1" dirty="0" smtClean="0"/>
            </a:br>
            <a:endParaRPr lang="en-IN" sz="6000" b="1" dirty="0"/>
          </a:p>
        </p:txBody>
      </p:sp>
      <p:sp>
        <p:nvSpPr>
          <p:cNvPr id="7" name="Text Placeholder 6"/>
          <p:cNvSpPr>
            <a:spLocks noGrp="1"/>
          </p:cNvSpPr>
          <p:nvPr>
            <p:ph type="body" idx="1"/>
          </p:nvPr>
        </p:nvSpPr>
        <p:spPr>
          <a:xfrm>
            <a:off x="6747071" y="3804249"/>
            <a:ext cx="7541148" cy="3476446"/>
          </a:xfrm>
        </p:spPr>
        <p:txBody>
          <a:bodyPr>
            <a:normAutofit/>
          </a:bodyPr>
          <a:lstStyle/>
          <a:p>
            <a:pPr lvl="0" defTabSz="914400">
              <a:spcBef>
                <a:spcPct val="20000"/>
              </a:spcBef>
              <a:buClrTx/>
              <a:buSzTx/>
            </a:pPr>
            <a:r>
              <a:rPr lang="en-US" sz="2100" dirty="0" smtClean="0">
                <a:solidFill>
                  <a:srgbClr val="222254"/>
                </a:solidFill>
                <a:latin typeface="Calibri"/>
              </a:rPr>
              <a:t>NAME     :</a:t>
            </a:r>
            <a:r>
              <a:rPr lang="en-US" sz="2100" dirty="0" smtClean="0">
                <a:solidFill>
                  <a:srgbClr val="EEECE1">
                    <a:lumMod val="10000"/>
                  </a:srgbClr>
                </a:solidFill>
                <a:latin typeface="Calibri"/>
              </a:rPr>
              <a:t>  </a:t>
            </a:r>
            <a:r>
              <a:rPr lang="en-US" sz="2100" dirty="0" smtClean="0">
                <a:solidFill>
                  <a:srgbClr val="990033"/>
                </a:solidFill>
                <a:latin typeface="Calibri"/>
              </a:rPr>
              <a:t>Y.PRATHYUSHA</a:t>
            </a:r>
          </a:p>
          <a:p>
            <a:pPr lvl="0" defTabSz="914400">
              <a:spcBef>
                <a:spcPct val="20000"/>
              </a:spcBef>
              <a:buClrTx/>
              <a:buSzTx/>
            </a:pPr>
            <a:r>
              <a:rPr lang="en-US" sz="2100" dirty="0">
                <a:solidFill>
                  <a:srgbClr val="990033"/>
                </a:solidFill>
                <a:latin typeface="Calibri"/>
              </a:rPr>
              <a:t> </a:t>
            </a:r>
            <a:r>
              <a:rPr lang="en-US" sz="2100" dirty="0" smtClean="0">
                <a:solidFill>
                  <a:srgbClr val="990033"/>
                </a:solidFill>
                <a:latin typeface="Calibri"/>
              </a:rPr>
              <a:t>                  P.HARIKA</a:t>
            </a:r>
          </a:p>
          <a:p>
            <a:pPr lvl="0" defTabSz="914400">
              <a:spcBef>
                <a:spcPct val="20000"/>
              </a:spcBef>
              <a:buClrTx/>
              <a:buSzTx/>
            </a:pPr>
            <a:r>
              <a:rPr lang="en-US" sz="2100" dirty="0">
                <a:solidFill>
                  <a:srgbClr val="990033"/>
                </a:solidFill>
                <a:latin typeface="Calibri"/>
              </a:rPr>
              <a:t> </a:t>
            </a:r>
            <a:r>
              <a:rPr lang="en-US" sz="2100" dirty="0" smtClean="0">
                <a:solidFill>
                  <a:srgbClr val="990033"/>
                </a:solidFill>
                <a:latin typeface="Calibri"/>
              </a:rPr>
              <a:t>                  J.SAI CHANDAN</a:t>
            </a:r>
            <a:endParaRPr lang="en-US" sz="2100" dirty="0">
              <a:solidFill>
                <a:srgbClr val="990033"/>
              </a:solidFill>
              <a:latin typeface="Calibri"/>
            </a:endParaRPr>
          </a:p>
          <a:p>
            <a:pPr lvl="0" defTabSz="914400">
              <a:spcBef>
                <a:spcPct val="20000"/>
              </a:spcBef>
              <a:buClrTx/>
              <a:buSzTx/>
            </a:pPr>
            <a:r>
              <a:rPr lang="en-US" sz="2100" dirty="0" smtClean="0">
                <a:solidFill>
                  <a:srgbClr val="322155"/>
                </a:solidFill>
                <a:latin typeface="Calibri"/>
              </a:rPr>
              <a:t>ROLL </a:t>
            </a:r>
            <a:r>
              <a:rPr lang="en-US" sz="2100" dirty="0">
                <a:solidFill>
                  <a:srgbClr val="322155"/>
                </a:solidFill>
                <a:latin typeface="Calibri"/>
              </a:rPr>
              <a:t>NO</a:t>
            </a:r>
            <a:r>
              <a:rPr lang="en-US" sz="2100" dirty="0" smtClean="0">
                <a:solidFill>
                  <a:srgbClr val="EEECE1">
                    <a:lumMod val="10000"/>
                  </a:srgbClr>
                </a:solidFill>
                <a:latin typeface="Calibri"/>
              </a:rPr>
              <a:t>. :</a:t>
            </a:r>
            <a:r>
              <a:rPr lang="en-US" sz="2100" dirty="0" smtClean="0">
                <a:solidFill>
                  <a:srgbClr val="990033"/>
                </a:solidFill>
                <a:latin typeface="Calibri"/>
              </a:rPr>
              <a:t>14311A0211</a:t>
            </a:r>
          </a:p>
          <a:p>
            <a:pPr lvl="0" defTabSz="914400">
              <a:spcBef>
                <a:spcPct val="20000"/>
              </a:spcBef>
              <a:buClrTx/>
              <a:buSzTx/>
            </a:pPr>
            <a:r>
              <a:rPr lang="en-US" sz="2100" dirty="0">
                <a:solidFill>
                  <a:srgbClr val="990033"/>
                </a:solidFill>
                <a:latin typeface="Calibri"/>
              </a:rPr>
              <a:t> </a:t>
            </a:r>
            <a:r>
              <a:rPr lang="en-US" sz="2100" dirty="0" smtClean="0">
                <a:solidFill>
                  <a:srgbClr val="990033"/>
                </a:solidFill>
                <a:latin typeface="Calibri"/>
              </a:rPr>
              <a:t>                  14311A0214</a:t>
            </a:r>
          </a:p>
          <a:p>
            <a:pPr lvl="0" defTabSz="914400">
              <a:spcBef>
                <a:spcPct val="20000"/>
              </a:spcBef>
              <a:buClrTx/>
              <a:buSzTx/>
            </a:pPr>
            <a:r>
              <a:rPr lang="en-US" sz="2100" dirty="0">
                <a:solidFill>
                  <a:srgbClr val="990033"/>
                </a:solidFill>
                <a:latin typeface="Calibri"/>
              </a:rPr>
              <a:t> </a:t>
            </a:r>
            <a:r>
              <a:rPr lang="en-US" sz="2100" dirty="0" smtClean="0">
                <a:solidFill>
                  <a:srgbClr val="990033"/>
                </a:solidFill>
                <a:latin typeface="Calibri"/>
              </a:rPr>
              <a:t>                   14311A0244</a:t>
            </a:r>
          </a:p>
          <a:p>
            <a:pPr lvl="0" defTabSz="914400">
              <a:spcBef>
                <a:spcPct val="20000"/>
              </a:spcBef>
              <a:buClrTx/>
              <a:buSzTx/>
            </a:pPr>
            <a:r>
              <a:rPr lang="en-US" sz="2100" dirty="0" smtClean="0">
                <a:solidFill>
                  <a:srgbClr val="222254"/>
                </a:solidFill>
                <a:latin typeface="Calibri"/>
              </a:rPr>
              <a:t>BRANCH: </a:t>
            </a:r>
            <a:r>
              <a:rPr lang="en-US" sz="2100" dirty="0" smtClean="0">
                <a:solidFill>
                  <a:srgbClr val="990033"/>
                </a:solidFill>
                <a:latin typeface="Calibri"/>
              </a:rPr>
              <a:t>EEE</a:t>
            </a:r>
          </a:p>
          <a:p>
            <a:pPr lvl="0" defTabSz="914400">
              <a:spcBef>
                <a:spcPct val="20000"/>
              </a:spcBef>
              <a:buClrTx/>
              <a:buSzTx/>
            </a:pPr>
            <a:r>
              <a:rPr lang="en-US" sz="2100" dirty="0" smtClean="0">
                <a:solidFill>
                  <a:srgbClr val="322155"/>
                </a:solidFill>
                <a:latin typeface="Calibri"/>
              </a:rPr>
              <a:t>SECTION</a:t>
            </a:r>
            <a:r>
              <a:rPr lang="en-US" sz="2100" dirty="0" smtClean="0">
                <a:solidFill>
                  <a:srgbClr val="003399"/>
                </a:solidFill>
                <a:latin typeface="Calibri"/>
              </a:rPr>
              <a:t>:</a:t>
            </a:r>
            <a:r>
              <a:rPr lang="en-US" sz="2100" dirty="0" smtClean="0">
                <a:solidFill>
                  <a:srgbClr val="C00000"/>
                </a:solidFill>
                <a:latin typeface="Calibri"/>
              </a:rPr>
              <a:t> </a:t>
            </a:r>
            <a:r>
              <a:rPr lang="en-US" sz="2100" dirty="0" smtClean="0">
                <a:solidFill>
                  <a:srgbClr val="990033"/>
                </a:solidFill>
                <a:latin typeface="Calibri"/>
              </a:rPr>
              <a:t>A</a:t>
            </a:r>
          </a:p>
          <a:p>
            <a:pPr lvl="0" defTabSz="914400">
              <a:spcBef>
                <a:spcPct val="20000"/>
              </a:spcBef>
              <a:buClrTx/>
              <a:buSzTx/>
            </a:pPr>
            <a:endParaRPr lang="en-US" sz="2100" dirty="0" smtClean="0">
              <a:solidFill>
                <a:srgbClr val="990033"/>
              </a:solidFill>
              <a:latin typeface="Calibri"/>
            </a:endParaRPr>
          </a:p>
          <a:p>
            <a:endParaRPr lang="en-IN" dirty="0"/>
          </a:p>
        </p:txBody>
      </p:sp>
      <p:pic>
        <p:nvPicPr>
          <p:cNvPr id="4" name="Picture 3"/>
          <p:cNvPicPr>
            <a:picLocks noChangeAspect="1"/>
          </p:cNvPicPr>
          <p:nvPr/>
        </p:nvPicPr>
        <p:blipFill>
          <a:blip r:embed="rId2"/>
          <a:stretch>
            <a:fillRect/>
          </a:stretch>
        </p:blipFill>
        <p:spPr>
          <a:xfrm>
            <a:off x="2695351" y="117516"/>
            <a:ext cx="5250894" cy="175441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59" t="21162" r="1156" b="830"/>
          <a:stretch/>
        </p:blipFill>
        <p:spPr>
          <a:xfrm>
            <a:off x="709357" y="3901423"/>
            <a:ext cx="5102358" cy="2833363"/>
          </a:xfrm>
          <a:prstGeom prst="rect">
            <a:avLst/>
          </a:prstGeom>
        </p:spPr>
      </p:pic>
    </p:spTree>
    <p:extLst>
      <p:ext uri="{BB962C8B-B14F-4D97-AF65-F5344CB8AC3E}">
        <p14:creationId xmlns:p14="http://schemas.microsoft.com/office/powerpoint/2010/main" val="1650257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RECEIVER:</a:t>
            </a:r>
            <a:endParaRPr lang="en-IN" dirty="0">
              <a:solidFill>
                <a:srgbClr val="0070C0"/>
              </a:solidFill>
            </a:endParaRPr>
          </a:p>
        </p:txBody>
      </p:sp>
      <p:sp>
        <p:nvSpPr>
          <p:cNvPr id="3" name="Content Placeholder 2"/>
          <p:cNvSpPr>
            <a:spLocks noGrp="1"/>
          </p:cNvSpPr>
          <p:nvPr>
            <p:ph idx="1"/>
          </p:nvPr>
        </p:nvSpPr>
        <p:spPr/>
        <p:txBody>
          <a:bodyPr/>
          <a:lstStyle/>
          <a:p>
            <a:r>
              <a:rPr lang="en-IN" dirty="0"/>
              <a:t>The </a:t>
            </a:r>
            <a:r>
              <a:rPr lang="en-IN" b="1" dirty="0" smtClean="0"/>
              <a:t>Receiver</a:t>
            </a:r>
            <a:r>
              <a:rPr lang="en-IN" dirty="0" smtClean="0"/>
              <a:t> </a:t>
            </a:r>
            <a:r>
              <a:rPr lang="en-IN" dirty="0"/>
              <a:t>consists of</a:t>
            </a:r>
          </a:p>
          <a:p>
            <a:r>
              <a:rPr lang="en-IN" dirty="0"/>
              <a:t>1. RF Receiver module to receive data from transmitter</a:t>
            </a:r>
          </a:p>
          <a:p>
            <a:r>
              <a:rPr lang="en-IN" dirty="0"/>
              <a:t>2. Arduino to process the data from RF </a:t>
            </a:r>
            <a:r>
              <a:rPr lang="en-IN" dirty="0" err="1"/>
              <a:t>Tx</a:t>
            </a:r>
            <a:r>
              <a:rPr lang="en-IN" dirty="0"/>
              <a:t> and give an out put (</a:t>
            </a:r>
            <a:r>
              <a:rPr lang="en-IN" dirty="0" err="1" smtClean="0"/>
              <a:t>alarm,sms</a:t>
            </a:r>
            <a:r>
              <a:rPr lang="en-IN" dirty="0" smtClean="0"/>
              <a:t> ,</a:t>
            </a:r>
            <a:r>
              <a:rPr lang="en-IN" dirty="0"/>
              <a:t>email </a:t>
            </a:r>
            <a:r>
              <a:rPr lang="en-IN" dirty="0" err="1"/>
              <a:t>etc</a:t>
            </a:r>
            <a:r>
              <a:rPr lang="en-IN" dirty="0"/>
              <a:t>)</a:t>
            </a:r>
          </a:p>
          <a:p>
            <a:r>
              <a:rPr lang="en-IN" dirty="0"/>
              <a:t>3. Out Put : buzzer</a:t>
            </a:r>
          </a:p>
          <a:p>
            <a:r>
              <a:rPr lang="en-IN" dirty="0"/>
              <a:t>Connect the VCC pin to the 5V pin of the Arduino board that you are using (In my case it is Uno).</a:t>
            </a:r>
          </a:p>
          <a:p>
            <a:r>
              <a:rPr lang="en-IN" dirty="0"/>
              <a:t>Connect the GND to the GND of the Arduino board.</a:t>
            </a:r>
          </a:p>
          <a:p>
            <a:r>
              <a:rPr lang="en-IN" dirty="0"/>
              <a:t>Connect the data pin to the pin number 12 of the Arduino board.</a:t>
            </a:r>
          </a:p>
          <a:p>
            <a:endParaRPr lang="en-IN" dirty="0"/>
          </a:p>
        </p:txBody>
      </p:sp>
    </p:spTree>
    <p:extLst>
      <p:ext uri="{BB962C8B-B14F-4D97-AF65-F5344CB8AC3E}">
        <p14:creationId xmlns:p14="http://schemas.microsoft.com/office/powerpoint/2010/main" val="60503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586" t="21914" r="13468"/>
          <a:stretch/>
        </p:blipFill>
        <p:spPr>
          <a:xfrm>
            <a:off x="232912" y="845389"/>
            <a:ext cx="4925683" cy="3897342"/>
          </a:xfrm>
          <a:prstGeom prst="rect">
            <a:avLst/>
          </a:prstGeom>
        </p:spPr>
      </p:pic>
      <p:pic>
        <p:nvPicPr>
          <p:cNvPr id="5" name="Picture 4"/>
          <p:cNvPicPr>
            <a:picLocks noChangeAspect="1"/>
          </p:cNvPicPr>
          <p:nvPr/>
        </p:nvPicPr>
        <p:blipFill>
          <a:blip r:embed="rId3"/>
          <a:stretch>
            <a:fillRect/>
          </a:stretch>
        </p:blipFill>
        <p:spPr>
          <a:xfrm>
            <a:off x="5558286" y="1371600"/>
            <a:ext cx="4554141" cy="3371131"/>
          </a:xfrm>
          <a:prstGeom prst="rect">
            <a:avLst/>
          </a:prstGeom>
        </p:spPr>
      </p:pic>
    </p:spTree>
    <p:extLst>
      <p:ext uri="{BB962C8B-B14F-4D97-AF65-F5344CB8AC3E}">
        <p14:creationId xmlns:p14="http://schemas.microsoft.com/office/powerpoint/2010/main" val="3410554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6725"/>
          </a:xfrm>
        </p:spPr>
        <p:txBody>
          <a:bodyPr>
            <a:normAutofit fontScale="90000"/>
          </a:bodyPr>
          <a:lstStyle/>
          <a:p>
            <a:r>
              <a:rPr lang="en-IN" dirty="0" smtClean="0">
                <a:solidFill>
                  <a:srgbClr val="0070C0"/>
                </a:solidFill>
              </a:rPr>
              <a:t>CIRCUIT DIAGRAM:</a:t>
            </a:r>
            <a:endParaRPr lang="en-IN" dirty="0">
              <a:solidFill>
                <a:srgbClr val="0070C0"/>
              </a:solidFill>
            </a:endParaRPr>
          </a:p>
        </p:txBody>
      </p:sp>
      <p:pic>
        <p:nvPicPr>
          <p:cNvPr id="7176" name="Picture 8" descr="http://www.theorycircuit.com/wp-content/uploads/2015/12/PIR-sensor-circui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7918" y="1140692"/>
            <a:ext cx="6487064" cy="546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2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SOFTWARE:</a:t>
            </a:r>
            <a:endParaRPr lang="en-IN" dirty="0">
              <a:solidFill>
                <a:srgbClr val="0070C0"/>
              </a:solidFill>
            </a:endParaRPr>
          </a:p>
        </p:txBody>
      </p:sp>
      <p:sp>
        <p:nvSpPr>
          <p:cNvPr id="3" name="Content Placeholder 2"/>
          <p:cNvSpPr>
            <a:spLocks noGrp="1"/>
          </p:cNvSpPr>
          <p:nvPr>
            <p:ph idx="1"/>
          </p:nvPr>
        </p:nvSpPr>
        <p:spPr>
          <a:xfrm>
            <a:off x="370936" y="1604513"/>
            <a:ext cx="8903066" cy="4436849"/>
          </a:xfrm>
        </p:spPr>
        <p:txBody>
          <a:bodyPr>
            <a:normAutofit/>
          </a:bodyPr>
          <a:lstStyle/>
          <a:p>
            <a:r>
              <a:rPr lang="en-IN" b="1" dirty="0"/>
              <a:t>Software for Transmitter:</a:t>
            </a:r>
            <a:endParaRPr lang="en-IN" dirty="0"/>
          </a:p>
          <a:p>
            <a:r>
              <a:rPr lang="en-IN" dirty="0" smtClean="0"/>
              <a:t>1.Board </a:t>
            </a:r>
            <a:r>
              <a:rPr lang="en-IN" dirty="0"/>
              <a:t>-&gt; Arduino Nano </a:t>
            </a:r>
            <a:endParaRPr lang="en-IN" dirty="0"/>
          </a:p>
          <a:p>
            <a:r>
              <a:rPr lang="en-IN" dirty="0" smtClean="0"/>
              <a:t>2.Serial </a:t>
            </a:r>
            <a:r>
              <a:rPr lang="en-IN" dirty="0"/>
              <a:t>Port -&gt; COM XX (check the com port in which your device is connected )</a:t>
            </a:r>
          </a:p>
          <a:p>
            <a:r>
              <a:rPr lang="en-IN" dirty="0" smtClean="0"/>
              <a:t>After </a:t>
            </a:r>
            <a:r>
              <a:rPr lang="en-IN" dirty="0"/>
              <a:t>setting the above things</a:t>
            </a:r>
            <a:r>
              <a:rPr lang="en-IN" dirty="0" smtClean="0"/>
              <a:t>, write down </a:t>
            </a:r>
            <a:r>
              <a:rPr lang="en-IN" dirty="0"/>
              <a:t>the code </a:t>
            </a:r>
            <a:r>
              <a:rPr lang="en-IN" b="1" dirty="0" err="1"/>
              <a:t>wireless_tx</a:t>
            </a:r>
            <a:r>
              <a:rPr lang="en-IN" b="1" dirty="0"/>
              <a:t> </a:t>
            </a:r>
            <a:r>
              <a:rPr lang="en-IN" dirty="0"/>
              <a:t>and upload it.</a:t>
            </a:r>
          </a:p>
          <a:p>
            <a:r>
              <a:rPr lang="en-IN" b="1" dirty="0"/>
              <a:t>Software for Receiver :</a:t>
            </a:r>
            <a:endParaRPr lang="en-IN" dirty="0"/>
          </a:p>
          <a:p>
            <a:r>
              <a:rPr lang="en-IN" dirty="0"/>
              <a:t>Similar to the above set the following for receiver board</a:t>
            </a:r>
          </a:p>
          <a:p>
            <a:r>
              <a:rPr lang="en-IN" dirty="0"/>
              <a:t>1.Board -&gt; Arduino UNO </a:t>
            </a:r>
            <a:endParaRPr lang="en-IN" dirty="0" smtClean="0"/>
          </a:p>
          <a:p>
            <a:r>
              <a:rPr lang="en-IN" dirty="0" smtClean="0"/>
              <a:t>2.Serial </a:t>
            </a:r>
            <a:r>
              <a:rPr lang="en-IN" dirty="0"/>
              <a:t>Port -&gt; COM XX (check the com port in which your device is connected</a:t>
            </a:r>
            <a:r>
              <a:rPr lang="en-IN" dirty="0" smtClean="0"/>
              <a:t>)</a:t>
            </a:r>
            <a:endParaRPr lang="en-IN" dirty="0"/>
          </a:p>
          <a:p>
            <a:r>
              <a:rPr lang="en-IN" dirty="0"/>
              <a:t>After setting the above </a:t>
            </a:r>
            <a:r>
              <a:rPr lang="en-IN" dirty="0" err="1"/>
              <a:t>things,down</a:t>
            </a:r>
            <a:r>
              <a:rPr lang="en-IN" dirty="0"/>
              <a:t> the code </a:t>
            </a:r>
            <a:r>
              <a:rPr lang="en-IN" b="1" dirty="0" err="1"/>
              <a:t>wireless_rx</a:t>
            </a:r>
            <a:r>
              <a:rPr lang="en-IN" b="1" dirty="0"/>
              <a:t> </a:t>
            </a:r>
            <a:r>
              <a:rPr lang="en-IN" dirty="0"/>
              <a:t>and upload it.</a:t>
            </a:r>
          </a:p>
          <a:p>
            <a:endParaRPr lang="en-IN" dirty="0"/>
          </a:p>
        </p:txBody>
      </p:sp>
    </p:spTree>
    <p:extLst>
      <p:ext uri="{BB962C8B-B14F-4D97-AF65-F5344CB8AC3E}">
        <p14:creationId xmlns:p14="http://schemas.microsoft.com/office/powerpoint/2010/main" val="367071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2219" y="871267"/>
            <a:ext cx="8590487" cy="4479805"/>
          </a:xfrm>
          <a:prstGeom prst="rect">
            <a:avLst/>
          </a:prstGeom>
        </p:spPr>
      </p:pic>
    </p:spTree>
    <p:extLst>
      <p:ext uri="{BB962C8B-B14F-4D97-AF65-F5344CB8AC3E}">
        <p14:creationId xmlns:p14="http://schemas.microsoft.com/office/powerpoint/2010/main" val="138546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BREAD BOARD TEST:</a:t>
            </a:r>
            <a:endParaRPr lang="en-IN" dirty="0">
              <a:solidFill>
                <a:srgbClr val="0070C0"/>
              </a:solidFill>
            </a:endParaRPr>
          </a:p>
        </p:txBody>
      </p:sp>
      <p:sp>
        <p:nvSpPr>
          <p:cNvPr id="3" name="Content Placeholder 2"/>
          <p:cNvSpPr>
            <a:spLocks noGrp="1"/>
          </p:cNvSpPr>
          <p:nvPr>
            <p:ph idx="1"/>
          </p:nvPr>
        </p:nvSpPr>
        <p:spPr>
          <a:xfrm>
            <a:off x="439947" y="1664899"/>
            <a:ext cx="8834055" cy="4376464"/>
          </a:xfrm>
        </p:spPr>
        <p:txBody>
          <a:bodyPr/>
          <a:lstStyle/>
          <a:p>
            <a:r>
              <a:rPr lang="en-IN" dirty="0"/>
              <a:t>After uploading the code to both transmitter and receiver board ,now it is time to check whether every thing works correctly or not.</a:t>
            </a:r>
          </a:p>
          <a:p>
            <a:r>
              <a:rPr lang="en-IN" dirty="0"/>
              <a:t>Remove the </a:t>
            </a:r>
            <a:r>
              <a:rPr lang="en-IN" dirty="0" err="1"/>
              <a:t>Usb</a:t>
            </a:r>
            <a:r>
              <a:rPr lang="en-IN" dirty="0"/>
              <a:t> cable from both the board</a:t>
            </a:r>
          </a:p>
          <a:p>
            <a:r>
              <a:rPr lang="en-IN" dirty="0"/>
              <a:t>Provide external power (battery ) to the both the board.( positive terminal goes to Vin )</a:t>
            </a:r>
          </a:p>
          <a:p>
            <a:r>
              <a:rPr lang="en-IN" dirty="0"/>
              <a:t>Then shake your hand in front of the PIR sensor.</a:t>
            </a:r>
          </a:p>
          <a:p>
            <a:r>
              <a:rPr lang="en-IN" dirty="0"/>
              <a:t>If the buzzer in the receiver board starts to make noise then every thing works fine.</a:t>
            </a:r>
          </a:p>
          <a:p>
            <a:r>
              <a:rPr lang="en-IN" dirty="0"/>
              <a:t>Now it is time to make a portable device for </a:t>
            </a:r>
            <a:r>
              <a:rPr lang="en-IN" dirty="0" smtClean="0"/>
              <a:t>practical use.</a:t>
            </a:r>
            <a:endParaRPr lang="en-IN" dirty="0"/>
          </a:p>
          <a:p>
            <a:endParaRPr lang="en-IN" dirty="0"/>
          </a:p>
        </p:txBody>
      </p:sp>
    </p:spTree>
    <p:extLst>
      <p:ext uri="{BB962C8B-B14F-4D97-AF65-F5344CB8AC3E}">
        <p14:creationId xmlns:p14="http://schemas.microsoft.com/office/powerpoint/2010/main" val="41488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8431" y="465827"/>
            <a:ext cx="7947573" cy="5417388"/>
          </a:xfrm>
          <a:prstGeom prst="rect">
            <a:avLst/>
          </a:prstGeom>
        </p:spPr>
      </p:pic>
    </p:spTree>
    <p:extLst>
      <p:ext uri="{BB962C8B-B14F-4D97-AF65-F5344CB8AC3E}">
        <p14:creationId xmlns:p14="http://schemas.microsoft.com/office/powerpoint/2010/main" val="2442129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9857"/>
          </a:xfrm>
        </p:spPr>
        <p:txBody>
          <a:bodyPr/>
          <a:lstStyle/>
          <a:p>
            <a:r>
              <a:rPr lang="en-IN" dirty="0" smtClean="0">
                <a:solidFill>
                  <a:srgbClr val="0070C0"/>
                </a:solidFill>
              </a:rPr>
              <a:t>TRANSMITTER MODULE:</a:t>
            </a:r>
            <a:endParaRPr lang="en-IN" dirty="0">
              <a:solidFill>
                <a:srgbClr val="0070C0"/>
              </a:solidFill>
            </a:endParaRPr>
          </a:p>
        </p:txBody>
      </p:sp>
      <p:sp>
        <p:nvSpPr>
          <p:cNvPr id="3" name="Content Placeholder 2"/>
          <p:cNvSpPr>
            <a:spLocks noGrp="1"/>
          </p:cNvSpPr>
          <p:nvPr>
            <p:ph idx="1"/>
          </p:nvPr>
        </p:nvSpPr>
        <p:spPr>
          <a:xfrm>
            <a:off x="677334" y="1319843"/>
            <a:ext cx="8596668" cy="4721520"/>
          </a:xfrm>
        </p:spPr>
        <p:txBody>
          <a:bodyPr>
            <a:normAutofit/>
          </a:bodyPr>
          <a:lstStyle/>
          <a:p>
            <a:r>
              <a:rPr lang="en-IN" dirty="0"/>
              <a:t>Cut header connectors for </a:t>
            </a:r>
            <a:r>
              <a:rPr lang="en-IN" dirty="0" err="1"/>
              <a:t>arduino</a:t>
            </a:r>
            <a:r>
              <a:rPr lang="en-IN" dirty="0"/>
              <a:t> </a:t>
            </a:r>
            <a:r>
              <a:rPr lang="en-IN" dirty="0" err="1"/>
              <a:t>nano</a:t>
            </a:r>
            <a:r>
              <a:rPr lang="en-IN" dirty="0"/>
              <a:t> (15 pins 2nos ),PIR sensor (3 pins),RF transmitter (3 pins) and Power (2 pins</a:t>
            </a:r>
            <a:r>
              <a:rPr lang="en-IN" dirty="0" smtClean="0"/>
              <a:t>). Solder </a:t>
            </a:r>
            <a:r>
              <a:rPr lang="en-IN" dirty="0"/>
              <a:t>the header according to the schematic.</a:t>
            </a:r>
          </a:p>
          <a:p>
            <a:r>
              <a:rPr lang="en-IN" dirty="0"/>
              <a:t>Place the </a:t>
            </a:r>
            <a:r>
              <a:rPr lang="en-IN" dirty="0" err="1"/>
              <a:t>arduino</a:t>
            </a:r>
            <a:r>
              <a:rPr lang="en-IN" dirty="0"/>
              <a:t> </a:t>
            </a:r>
            <a:r>
              <a:rPr lang="en-IN" dirty="0" err="1"/>
              <a:t>nano</a:t>
            </a:r>
            <a:r>
              <a:rPr lang="en-IN" dirty="0"/>
              <a:t> board over the header and connect jumper wires to PIR sensor and RF transmitter.</a:t>
            </a:r>
          </a:p>
          <a:p>
            <a:r>
              <a:rPr lang="en-IN" b="1" dirty="0"/>
              <a:t>Prepare the Enclosure</a:t>
            </a:r>
            <a:endParaRPr lang="en-IN" dirty="0"/>
          </a:p>
          <a:p>
            <a:r>
              <a:rPr lang="en-IN" dirty="0"/>
              <a:t>Make a circular hole in the enclosure to insert the PIR sensor.</a:t>
            </a:r>
          </a:p>
          <a:p>
            <a:r>
              <a:rPr lang="en-IN" dirty="0"/>
              <a:t>Glue it to the surrounding in such a way that it will fix perfectly.</a:t>
            </a:r>
          </a:p>
          <a:p>
            <a:r>
              <a:rPr lang="en-IN" dirty="0"/>
              <a:t>Make a rectangular hole to insert the power switch and glue it</a:t>
            </a:r>
            <a:r>
              <a:rPr lang="en-IN" dirty="0" smtClean="0"/>
              <a:t>.</a:t>
            </a:r>
            <a:endParaRPr lang="en-IN" dirty="0"/>
          </a:p>
          <a:p>
            <a:r>
              <a:rPr lang="en-IN" b="1" dirty="0"/>
              <a:t>Place everything inside</a:t>
            </a:r>
            <a:endParaRPr lang="en-IN" dirty="0"/>
          </a:p>
          <a:p>
            <a:r>
              <a:rPr lang="en-IN" dirty="0"/>
              <a:t>I used scotch mounting pad to fix the perforated board and battery inside the enclosure.</a:t>
            </a:r>
          </a:p>
          <a:p>
            <a:r>
              <a:rPr lang="en-IN" dirty="0"/>
              <a:t>Switch on the switch to check the power.</a:t>
            </a:r>
          </a:p>
          <a:p>
            <a:endParaRPr lang="en-IN" dirty="0"/>
          </a:p>
        </p:txBody>
      </p:sp>
    </p:spTree>
    <p:extLst>
      <p:ext uri="{BB962C8B-B14F-4D97-AF65-F5344CB8AC3E}">
        <p14:creationId xmlns:p14="http://schemas.microsoft.com/office/powerpoint/2010/main" val="56627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1" t="24457" r="4556" b="18112"/>
          <a:stretch/>
        </p:blipFill>
        <p:spPr>
          <a:xfrm>
            <a:off x="4753155" y="1716655"/>
            <a:ext cx="4899803" cy="3605842"/>
          </a:xfrm>
          <a:prstGeom prst="rect">
            <a:avLst/>
          </a:prstGeom>
        </p:spPr>
      </p:pic>
      <p:pic>
        <p:nvPicPr>
          <p:cNvPr id="2050" name="Picture 2" descr="http://cdn.instructables.com/FU0/3TUL/HYC65I7T/FU03TULHYC65I7T.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69" y="782988"/>
            <a:ext cx="3898840" cy="5267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016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9857"/>
          </a:xfrm>
        </p:spPr>
        <p:txBody>
          <a:bodyPr/>
          <a:lstStyle/>
          <a:p>
            <a:r>
              <a:rPr lang="en-IN" dirty="0" smtClean="0">
                <a:solidFill>
                  <a:srgbClr val="0070C0"/>
                </a:solidFill>
              </a:rPr>
              <a:t>RECEIVER MODULE:</a:t>
            </a:r>
            <a:endParaRPr lang="en-IN" dirty="0">
              <a:solidFill>
                <a:srgbClr val="0070C0"/>
              </a:solidFill>
            </a:endParaRPr>
          </a:p>
        </p:txBody>
      </p:sp>
      <p:sp>
        <p:nvSpPr>
          <p:cNvPr id="3" name="Content Placeholder 2"/>
          <p:cNvSpPr>
            <a:spLocks noGrp="1"/>
          </p:cNvSpPr>
          <p:nvPr>
            <p:ph idx="1"/>
          </p:nvPr>
        </p:nvSpPr>
        <p:spPr>
          <a:xfrm>
            <a:off x="677334" y="1414733"/>
            <a:ext cx="9432824" cy="5667554"/>
          </a:xfrm>
        </p:spPr>
        <p:txBody>
          <a:bodyPr>
            <a:normAutofit/>
          </a:bodyPr>
          <a:lstStyle/>
          <a:p>
            <a:r>
              <a:rPr lang="en-IN" dirty="0"/>
              <a:t>Bind the mini bread board and </a:t>
            </a:r>
            <a:r>
              <a:rPr lang="en-IN" dirty="0" err="1"/>
              <a:t>arduino</a:t>
            </a:r>
            <a:r>
              <a:rPr lang="en-IN" dirty="0"/>
              <a:t> </a:t>
            </a:r>
            <a:r>
              <a:rPr lang="en-IN" dirty="0" err="1"/>
              <a:t>uno</a:t>
            </a:r>
            <a:r>
              <a:rPr lang="en-IN" dirty="0"/>
              <a:t> by a rubber band</a:t>
            </a:r>
          </a:p>
          <a:p>
            <a:r>
              <a:rPr lang="en-IN" dirty="0"/>
              <a:t>Place the RF receiver module on the bread board</a:t>
            </a:r>
          </a:p>
          <a:p>
            <a:r>
              <a:rPr lang="en-IN" dirty="0"/>
              <a:t>Connect everything by jumper wires as per schematics</a:t>
            </a:r>
          </a:p>
          <a:p>
            <a:r>
              <a:rPr lang="en-IN" b="1" dirty="0"/>
              <a:t>Prepare the Enclosure :</a:t>
            </a:r>
            <a:endParaRPr lang="en-IN" dirty="0"/>
          </a:p>
          <a:p>
            <a:r>
              <a:rPr lang="en-IN" dirty="0"/>
              <a:t>Mark a circle and rectangle on the front side of the enclosure.</a:t>
            </a:r>
          </a:p>
          <a:p>
            <a:r>
              <a:rPr lang="en-IN" dirty="0"/>
              <a:t>Cut the marked portion.</a:t>
            </a:r>
          </a:p>
          <a:p>
            <a:r>
              <a:rPr lang="en-IN" dirty="0"/>
              <a:t>Insert buzzer in the circular hole and switch in the rectangular </a:t>
            </a:r>
            <a:r>
              <a:rPr lang="en-IN" dirty="0" err="1"/>
              <a:t>hole.Then</a:t>
            </a:r>
            <a:r>
              <a:rPr lang="en-IN" dirty="0"/>
              <a:t> glue them.</a:t>
            </a:r>
          </a:p>
          <a:p>
            <a:r>
              <a:rPr lang="en-IN" dirty="0"/>
              <a:t>Place every thing </a:t>
            </a:r>
            <a:r>
              <a:rPr lang="en-IN" dirty="0" smtClean="0"/>
              <a:t>inside. Use </a:t>
            </a:r>
            <a:r>
              <a:rPr lang="en-IN" dirty="0"/>
              <a:t>scotch mounting pad to hold the battery and board firmly.</a:t>
            </a:r>
          </a:p>
          <a:p>
            <a:r>
              <a:rPr lang="en-IN" dirty="0"/>
              <a:t>After making the both modules</a:t>
            </a:r>
            <a:r>
              <a:rPr lang="en-IN" dirty="0" smtClean="0"/>
              <a:t>, place </a:t>
            </a:r>
            <a:r>
              <a:rPr lang="en-IN" dirty="0"/>
              <a:t>the transmitter module to the location where you want to protect</a:t>
            </a:r>
            <a:r>
              <a:rPr lang="en-IN" dirty="0" smtClean="0"/>
              <a:t>. I </a:t>
            </a:r>
            <a:r>
              <a:rPr lang="en-IN" dirty="0"/>
              <a:t>kept it at our parking place</a:t>
            </a:r>
            <a:r>
              <a:rPr lang="en-IN" dirty="0" smtClean="0"/>
              <a:t>. The </a:t>
            </a:r>
            <a:r>
              <a:rPr lang="en-IN" dirty="0"/>
              <a:t>receiver module should be placed inside your room.</a:t>
            </a:r>
          </a:p>
          <a:p>
            <a:endParaRPr lang="en-IN" dirty="0"/>
          </a:p>
        </p:txBody>
      </p:sp>
    </p:spTree>
    <p:extLst>
      <p:ext uri="{BB962C8B-B14F-4D97-AF65-F5344CB8AC3E}">
        <p14:creationId xmlns:p14="http://schemas.microsoft.com/office/powerpoint/2010/main" val="328617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434" y="673100"/>
            <a:ext cx="8596668" cy="1320800"/>
          </a:xfrm>
        </p:spPr>
        <p:txBody>
          <a:bodyPr/>
          <a:lstStyle/>
          <a:p>
            <a:r>
              <a:rPr lang="en-IN" dirty="0" smtClean="0">
                <a:solidFill>
                  <a:srgbClr val="0070C0"/>
                </a:solidFill>
              </a:rPr>
              <a:t>CONTENTS:</a:t>
            </a:r>
            <a:endParaRPr lang="en-IN" dirty="0">
              <a:solidFill>
                <a:srgbClr val="0070C0"/>
              </a:solidFill>
            </a:endParaRPr>
          </a:p>
        </p:txBody>
      </p:sp>
      <p:sp>
        <p:nvSpPr>
          <p:cNvPr id="4" name="Content Placeholder 3"/>
          <p:cNvSpPr>
            <a:spLocks noGrp="1"/>
          </p:cNvSpPr>
          <p:nvPr>
            <p:ph idx="1"/>
          </p:nvPr>
        </p:nvSpPr>
        <p:spPr>
          <a:xfrm>
            <a:off x="715434" y="1333500"/>
            <a:ext cx="8755842" cy="5126963"/>
          </a:xfrm>
        </p:spPr>
        <p:txBody>
          <a:bodyPr>
            <a:normAutofit fontScale="92500" lnSpcReduction="10000"/>
          </a:bodyPr>
          <a:lstStyle/>
          <a:p>
            <a:r>
              <a:rPr lang="en-IN" dirty="0" smtClean="0"/>
              <a:t>Introduction</a:t>
            </a:r>
          </a:p>
          <a:p>
            <a:r>
              <a:rPr lang="en-IN" dirty="0" smtClean="0"/>
              <a:t>Components</a:t>
            </a:r>
          </a:p>
          <a:p>
            <a:r>
              <a:rPr lang="en-IN" dirty="0" smtClean="0"/>
              <a:t>Transmitter</a:t>
            </a:r>
          </a:p>
          <a:p>
            <a:r>
              <a:rPr lang="en-IN" dirty="0" smtClean="0"/>
              <a:t>Receiver</a:t>
            </a:r>
          </a:p>
          <a:p>
            <a:r>
              <a:rPr lang="en-IN" dirty="0" smtClean="0"/>
              <a:t>Circuit Diagram</a:t>
            </a:r>
          </a:p>
          <a:p>
            <a:r>
              <a:rPr lang="en-IN" dirty="0" smtClean="0"/>
              <a:t>Software</a:t>
            </a:r>
          </a:p>
          <a:p>
            <a:r>
              <a:rPr lang="en-IN" dirty="0" smtClean="0"/>
              <a:t>Bread Board Test</a:t>
            </a:r>
          </a:p>
          <a:p>
            <a:r>
              <a:rPr lang="en-IN" dirty="0" smtClean="0"/>
              <a:t>Transmitter and Receiver Module</a:t>
            </a:r>
          </a:p>
          <a:p>
            <a:r>
              <a:rPr lang="en-IN" dirty="0" smtClean="0"/>
              <a:t>Increasing the range</a:t>
            </a:r>
          </a:p>
          <a:p>
            <a:r>
              <a:rPr lang="en-IN" dirty="0" smtClean="0"/>
              <a:t>Power supply</a:t>
            </a:r>
          </a:p>
          <a:p>
            <a:r>
              <a:rPr lang="en-IN" dirty="0" smtClean="0"/>
              <a:t>Advantages</a:t>
            </a:r>
          </a:p>
          <a:p>
            <a:r>
              <a:rPr lang="en-IN" dirty="0" smtClean="0"/>
              <a:t>Disadvantages</a:t>
            </a:r>
          </a:p>
          <a:p>
            <a:r>
              <a:rPr lang="en-IN" dirty="0" smtClean="0"/>
              <a:t>Applications</a:t>
            </a:r>
          </a:p>
          <a:p>
            <a:r>
              <a:rPr lang="en-IN" dirty="0" smtClean="0"/>
              <a:t>References</a:t>
            </a:r>
          </a:p>
          <a:p>
            <a:pPr marL="0" indent="0">
              <a:buNone/>
            </a:pPr>
            <a:endParaRPr lang="en-IN" dirty="0" smtClean="0"/>
          </a:p>
          <a:p>
            <a:endParaRPr lang="en-IN" dirty="0" smtClean="0"/>
          </a:p>
          <a:p>
            <a:endParaRPr lang="en-IN" dirty="0" smtClean="0"/>
          </a:p>
          <a:p>
            <a:endParaRPr lang="en-IN" dirty="0" smtClean="0"/>
          </a:p>
          <a:p>
            <a:endParaRPr lang="en-IN" dirty="0"/>
          </a:p>
        </p:txBody>
      </p:sp>
    </p:spTree>
    <p:extLst>
      <p:ext uri="{BB962C8B-B14F-4D97-AF65-F5344CB8AC3E}">
        <p14:creationId xmlns:p14="http://schemas.microsoft.com/office/powerpoint/2010/main" val="1046365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dn.instructables.com/FNX/FU2I/HYC6C8DB/FNXFU2IHYC6C8DB.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322" y="1328466"/>
            <a:ext cx="4950538" cy="39313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dn.instructables.com/F8I/DDKG/HYC6C830/F8IDDKGHYC6C830.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09" y="456462"/>
            <a:ext cx="4201064" cy="56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7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5736"/>
          </a:xfrm>
        </p:spPr>
        <p:txBody>
          <a:bodyPr/>
          <a:lstStyle/>
          <a:p>
            <a:r>
              <a:rPr lang="en-IN" dirty="0" smtClean="0">
                <a:solidFill>
                  <a:srgbClr val="0070C0"/>
                </a:solidFill>
              </a:rPr>
              <a:t>INCREASING THE RANGE:</a:t>
            </a:r>
            <a:endParaRPr lang="en-IN" dirty="0">
              <a:solidFill>
                <a:srgbClr val="0070C0"/>
              </a:solidFill>
            </a:endParaRPr>
          </a:p>
        </p:txBody>
      </p:sp>
      <p:sp>
        <p:nvSpPr>
          <p:cNvPr id="3" name="Content Placeholder 2"/>
          <p:cNvSpPr>
            <a:spLocks noGrp="1"/>
          </p:cNvSpPr>
          <p:nvPr>
            <p:ph idx="1"/>
          </p:nvPr>
        </p:nvSpPr>
        <p:spPr>
          <a:xfrm>
            <a:off x="677334" y="1371600"/>
            <a:ext cx="8975624" cy="5020573"/>
          </a:xfrm>
        </p:spPr>
        <p:txBody>
          <a:bodyPr/>
          <a:lstStyle/>
          <a:p>
            <a:r>
              <a:rPr lang="en-IN" dirty="0"/>
              <a:t>The range without antennae is very limited. Putting an antenna on only the TX or RX will greatly extend your range, but putting one on each will extend it even farther. Most of the people think the tiny spiral copper wire on the module is an antenna but in reality it is an inductor.</a:t>
            </a:r>
          </a:p>
          <a:p>
            <a:r>
              <a:rPr lang="en-IN" dirty="0"/>
              <a:t>If you look carefully in to the RF transmitter and receiver module there is no external antenna included. A small hole "</a:t>
            </a:r>
            <a:r>
              <a:rPr lang="en-IN" b="1" dirty="0"/>
              <a:t>ANT</a:t>
            </a:r>
            <a:r>
              <a:rPr lang="en-IN" dirty="0"/>
              <a:t>" is provided in the module to solder an external antenna.</a:t>
            </a:r>
          </a:p>
          <a:p>
            <a:endParaRPr lang="en-IN" dirty="0"/>
          </a:p>
        </p:txBody>
      </p:sp>
      <p:pic>
        <p:nvPicPr>
          <p:cNvPr id="4098" name="Picture 2" descr="http://cdn.instructables.com/FSC/0YD6/HYHGDT21/FSC0YD6HYHGDT21.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069" y="3790333"/>
            <a:ext cx="3631422" cy="268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38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3758"/>
          </a:xfrm>
        </p:spPr>
        <p:txBody>
          <a:bodyPr>
            <a:normAutofit/>
          </a:bodyPr>
          <a:lstStyle/>
          <a:p>
            <a:r>
              <a:rPr lang="en-IN" dirty="0" smtClean="0">
                <a:solidFill>
                  <a:srgbClr val="0070C0"/>
                </a:solidFill>
              </a:rPr>
              <a:t>POWER SUPPLY:</a:t>
            </a:r>
            <a:endParaRPr lang="en-IN" dirty="0">
              <a:solidFill>
                <a:srgbClr val="0070C0"/>
              </a:solidFill>
            </a:endParaRPr>
          </a:p>
        </p:txBody>
      </p:sp>
      <p:sp>
        <p:nvSpPr>
          <p:cNvPr id="3" name="Content Placeholder 2"/>
          <p:cNvSpPr>
            <a:spLocks noGrp="1"/>
          </p:cNvSpPr>
          <p:nvPr>
            <p:ph idx="1"/>
          </p:nvPr>
        </p:nvSpPr>
        <p:spPr>
          <a:xfrm>
            <a:off x="677334" y="1423359"/>
            <a:ext cx="8596668" cy="4618004"/>
          </a:xfrm>
        </p:spPr>
        <p:txBody>
          <a:bodyPr>
            <a:normAutofit/>
          </a:bodyPr>
          <a:lstStyle/>
          <a:p>
            <a:r>
              <a:rPr lang="en-IN" dirty="0"/>
              <a:t>During the uploading of </a:t>
            </a:r>
            <a:r>
              <a:rPr lang="en-IN" dirty="0" err="1"/>
              <a:t>code,the</a:t>
            </a:r>
            <a:r>
              <a:rPr lang="en-IN" dirty="0"/>
              <a:t> board is powered by USB </a:t>
            </a:r>
            <a:r>
              <a:rPr lang="en-IN" dirty="0" smtClean="0"/>
              <a:t>cable. </a:t>
            </a:r>
            <a:r>
              <a:rPr lang="en-IN" dirty="0"/>
              <a:t>B</a:t>
            </a:r>
            <a:r>
              <a:rPr lang="en-IN" dirty="0" smtClean="0"/>
              <a:t>ut </a:t>
            </a:r>
            <a:r>
              <a:rPr lang="en-IN" dirty="0"/>
              <a:t>when ever you want to use it in the real </a:t>
            </a:r>
            <a:r>
              <a:rPr lang="en-IN" dirty="0" err="1"/>
              <a:t>world,you</a:t>
            </a:r>
            <a:r>
              <a:rPr lang="en-IN" dirty="0"/>
              <a:t> need an external power </a:t>
            </a:r>
            <a:r>
              <a:rPr lang="en-IN" dirty="0" smtClean="0"/>
              <a:t>supply.</a:t>
            </a:r>
            <a:endParaRPr lang="en-IN" dirty="0"/>
          </a:p>
          <a:p>
            <a:r>
              <a:rPr lang="en-IN" dirty="0" smtClean="0"/>
              <a:t>Connect </a:t>
            </a:r>
            <a:r>
              <a:rPr lang="en-IN" dirty="0"/>
              <a:t>the positive terminal of </a:t>
            </a:r>
            <a:r>
              <a:rPr lang="en-IN" dirty="0" smtClean="0"/>
              <a:t>a 9V </a:t>
            </a:r>
            <a:r>
              <a:rPr lang="en-IN" dirty="0"/>
              <a:t>battery to the Vin pin of the </a:t>
            </a:r>
            <a:r>
              <a:rPr lang="en-IN" dirty="0" err="1"/>
              <a:t>arduino</a:t>
            </a:r>
            <a:r>
              <a:rPr lang="en-IN" dirty="0"/>
              <a:t> and negative terminal of the battery to the GND pin of the </a:t>
            </a:r>
            <a:r>
              <a:rPr lang="en-IN" dirty="0" err="1"/>
              <a:t>arduino</a:t>
            </a:r>
            <a:r>
              <a:rPr lang="en-IN" dirty="0"/>
              <a:t>. After connecting the battery, </a:t>
            </a:r>
            <a:r>
              <a:rPr lang="en-IN" dirty="0" smtClean="0"/>
              <a:t>measure </a:t>
            </a:r>
            <a:r>
              <a:rPr lang="en-IN" dirty="0"/>
              <a:t>the voltage across 5v and GND </a:t>
            </a:r>
            <a:r>
              <a:rPr lang="en-IN" dirty="0" smtClean="0"/>
              <a:t>pin, it will approximately be </a:t>
            </a:r>
            <a:r>
              <a:rPr lang="en-IN" dirty="0"/>
              <a:t>4.97v which is safe for our operation</a:t>
            </a:r>
            <a:r>
              <a:rPr lang="en-IN" dirty="0" smtClean="0"/>
              <a:t>.</a:t>
            </a:r>
            <a:endParaRPr lang="en-IN" dirty="0"/>
          </a:p>
        </p:txBody>
      </p:sp>
      <p:pic>
        <p:nvPicPr>
          <p:cNvPr id="5122" name="Picture 2" descr="http://cdn.instructables.com/FAI/F146/HYC63WEQ/FAIF146HYC63WEQ.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507" y="3362072"/>
            <a:ext cx="4149006" cy="307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064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ADVANTAGES:</a:t>
            </a:r>
            <a:endParaRPr lang="en-IN" dirty="0">
              <a:solidFill>
                <a:srgbClr val="0070C0"/>
              </a:solidFill>
            </a:endParaRPr>
          </a:p>
        </p:txBody>
      </p:sp>
      <p:sp>
        <p:nvSpPr>
          <p:cNvPr id="4" name="Content Placeholder 3"/>
          <p:cNvSpPr>
            <a:spLocks noGrp="1"/>
          </p:cNvSpPr>
          <p:nvPr>
            <p:ph idx="1"/>
          </p:nvPr>
        </p:nvSpPr>
        <p:spPr>
          <a:xfrm>
            <a:off x="241540" y="2058842"/>
            <a:ext cx="8937572" cy="4799158"/>
          </a:xfrm>
        </p:spPr>
        <p:txBody>
          <a:bodyPr/>
          <a:lstStyle/>
          <a:p>
            <a:r>
              <a:rPr lang="en-IN" dirty="0" smtClean="0"/>
              <a:t>Reduced Crime (</a:t>
            </a:r>
            <a:r>
              <a:rPr lang="en-IN" dirty="0"/>
              <a:t>For keeping a home safe from </a:t>
            </a:r>
            <a:r>
              <a:rPr lang="en-IN" dirty="0" smtClean="0"/>
              <a:t>burglars).</a:t>
            </a:r>
            <a:r>
              <a:rPr lang="en-IN" dirty="0"/>
              <a:t> Studies on crime prevention indicate that houses set up with motion detectors do help enhance security.</a:t>
            </a:r>
            <a:endParaRPr lang="en-IN" dirty="0" smtClean="0"/>
          </a:p>
          <a:p>
            <a:r>
              <a:rPr lang="en-IN" dirty="0"/>
              <a:t> They are cost-effective, because the sensors are made of simple components that don’t cost much to </a:t>
            </a:r>
            <a:r>
              <a:rPr lang="en-IN" dirty="0" smtClean="0"/>
              <a:t>make.</a:t>
            </a:r>
          </a:p>
          <a:p>
            <a:r>
              <a:rPr lang="en-IN" dirty="0"/>
              <a:t>The sensor motion is very reliable because it uses body heat and wave lengths to calculate whether there is a movement or not, hence you can be certain that it won’t </a:t>
            </a:r>
            <a:r>
              <a:rPr lang="en-IN" dirty="0" smtClean="0"/>
              <a:t>fail.</a:t>
            </a:r>
          </a:p>
          <a:p>
            <a:r>
              <a:rPr lang="en-IN" dirty="0" smtClean="0"/>
              <a:t>Portable, easy to install.</a:t>
            </a:r>
          </a:p>
          <a:p>
            <a:r>
              <a:rPr lang="en-IN" dirty="0" smtClean="0"/>
              <a:t>Easy to operate</a:t>
            </a:r>
          </a:p>
          <a:p>
            <a:pPr marL="0" indent="0">
              <a:buNone/>
            </a:pPr>
            <a:endParaRPr lang="en-IN" dirty="0"/>
          </a:p>
        </p:txBody>
      </p:sp>
    </p:spTree>
    <p:extLst>
      <p:ext uri="{BB962C8B-B14F-4D97-AF65-F5344CB8AC3E}">
        <p14:creationId xmlns:p14="http://schemas.microsoft.com/office/powerpoint/2010/main" val="311943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DISADVANTAGES:</a:t>
            </a:r>
            <a:endParaRPr lang="en-IN" dirty="0">
              <a:solidFill>
                <a:srgbClr val="0070C0"/>
              </a:solidFill>
            </a:endParaRPr>
          </a:p>
        </p:txBody>
      </p:sp>
      <p:sp>
        <p:nvSpPr>
          <p:cNvPr id="3" name="Content Placeholder 2"/>
          <p:cNvSpPr>
            <a:spLocks noGrp="1"/>
          </p:cNvSpPr>
          <p:nvPr>
            <p:ph idx="1"/>
          </p:nvPr>
        </p:nvSpPr>
        <p:spPr>
          <a:xfrm>
            <a:off x="457200" y="2026921"/>
            <a:ext cx="8900622" cy="4227802"/>
          </a:xfrm>
        </p:spPr>
        <p:txBody>
          <a:bodyPr/>
          <a:lstStyle/>
          <a:p>
            <a:r>
              <a:rPr lang="en-IN" dirty="0"/>
              <a:t>Taking time to adjust the sensitivity of the lighting when you first set it up helps mitigate this. Motion sensor alarms may also activate in response to pets if the sensors are not properly calibrated</a:t>
            </a:r>
            <a:r>
              <a:rPr lang="en-IN" dirty="0" smtClean="0"/>
              <a:t>.</a:t>
            </a:r>
          </a:p>
          <a:p>
            <a:r>
              <a:rPr lang="en-IN" dirty="0"/>
              <a:t> Same frequency interference, that’s the fatal weakness for wireless alarm system, the whole system will be </a:t>
            </a:r>
            <a:r>
              <a:rPr lang="en-IN" dirty="0" smtClean="0"/>
              <a:t>disabled.</a:t>
            </a:r>
          </a:p>
          <a:p>
            <a:r>
              <a:rPr lang="en-IN" dirty="0"/>
              <a:t> Backup battery problem. </a:t>
            </a:r>
            <a:endParaRPr lang="en-IN" dirty="0" smtClean="0"/>
          </a:p>
          <a:p>
            <a:r>
              <a:rPr lang="en-IN" dirty="0"/>
              <a:t> Alarm </a:t>
            </a:r>
            <a:r>
              <a:rPr lang="en-IN" dirty="0" smtClean="0"/>
              <a:t>Delay.</a:t>
            </a:r>
          </a:p>
          <a:p>
            <a:endParaRPr lang="en-IN" dirty="0"/>
          </a:p>
        </p:txBody>
      </p:sp>
    </p:spTree>
    <p:extLst>
      <p:ext uri="{BB962C8B-B14F-4D97-AF65-F5344CB8AC3E}">
        <p14:creationId xmlns:p14="http://schemas.microsoft.com/office/powerpoint/2010/main" val="207044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2480"/>
          </a:xfrm>
        </p:spPr>
        <p:txBody>
          <a:bodyPr/>
          <a:lstStyle/>
          <a:p>
            <a:r>
              <a:rPr lang="en-IN" dirty="0" smtClean="0">
                <a:solidFill>
                  <a:srgbClr val="0070C0"/>
                </a:solidFill>
              </a:rPr>
              <a:t>APPLICATIONS:</a:t>
            </a:r>
            <a:endParaRPr lang="en-IN" dirty="0">
              <a:solidFill>
                <a:srgbClr val="0070C0"/>
              </a:solidFill>
            </a:endParaRPr>
          </a:p>
        </p:txBody>
      </p:sp>
      <p:sp>
        <p:nvSpPr>
          <p:cNvPr id="3" name="Content Placeholder 2"/>
          <p:cNvSpPr>
            <a:spLocks noGrp="1"/>
          </p:cNvSpPr>
          <p:nvPr>
            <p:ph idx="1"/>
          </p:nvPr>
        </p:nvSpPr>
        <p:spPr>
          <a:xfrm>
            <a:off x="677334" y="1402081"/>
            <a:ext cx="8596668" cy="4639282"/>
          </a:xfrm>
        </p:spPr>
        <p:txBody>
          <a:bodyPr>
            <a:normAutofit/>
          </a:bodyPr>
          <a:lstStyle/>
          <a:p>
            <a:r>
              <a:rPr lang="en-IN" dirty="0" smtClean="0"/>
              <a:t>By making a few changes to this, we can use it for</a:t>
            </a:r>
          </a:p>
          <a:p>
            <a:r>
              <a:rPr lang="en-IN" dirty="0"/>
              <a:t>Fire alarm systems</a:t>
            </a:r>
          </a:p>
          <a:p>
            <a:r>
              <a:rPr lang="en-IN" dirty="0"/>
              <a:t>Water mist suppression in industries</a:t>
            </a:r>
          </a:p>
          <a:p>
            <a:r>
              <a:rPr lang="en-IN" dirty="0"/>
              <a:t>Lighting control</a:t>
            </a:r>
          </a:p>
          <a:p>
            <a:r>
              <a:rPr lang="en-IN" dirty="0" smtClean="0"/>
              <a:t>Use a relay instead of buzzer which can be used to</a:t>
            </a:r>
          </a:p>
          <a:p>
            <a:r>
              <a:rPr lang="en-IN" dirty="0" smtClean="0"/>
              <a:t>1</a:t>
            </a:r>
            <a:r>
              <a:rPr lang="en-IN" dirty="0"/>
              <a:t>. DOOR OPEN / CLOSE</a:t>
            </a:r>
          </a:p>
          <a:p>
            <a:r>
              <a:rPr lang="en-IN" dirty="0"/>
              <a:t>2. APPLIANCES ON/OFF</a:t>
            </a:r>
          </a:p>
          <a:p>
            <a:r>
              <a:rPr lang="en-IN" dirty="0" smtClean="0"/>
              <a:t>Use </a:t>
            </a:r>
            <a:r>
              <a:rPr lang="en-IN" dirty="0"/>
              <a:t>a camera to take pictures when there is a motion and send it to your email</a:t>
            </a:r>
            <a:r>
              <a:rPr lang="en-IN" dirty="0" smtClean="0"/>
              <a:t>. This </a:t>
            </a:r>
            <a:r>
              <a:rPr lang="en-IN" dirty="0"/>
              <a:t>can be used to monitor your sleeping baby </a:t>
            </a:r>
          </a:p>
          <a:p>
            <a:r>
              <a:rPr lang="en-IN" dirty="0"/>
              <a:t>You can send </a:t>
            </a:r>
            <a:r>
              <a:rPr lang="en-IN" dirty="0" err="1"/>
              <a:t>sms</a:t>
            </a:r>
            <a:r>
              <a:rPr lang="en-IN" dirty="0"/>
              <a:t> to your mobile when there is </a:t>
            </a:r>
            <a:r>
              <a:rPr lang="en-IN" dirty="0" smtClean="0"/>
              <a:t>a motion.</a:t>
            </a:r>
            <a:endParaRPr lang="en-IN" dirty="0"/>
          </a:p>
          <a:p>
            <a:endParaRPr lang="en-IN" dirty="0" smtClean="0"/>
          </a:p>
          <a:p>
            <a:endParaRPr lang="en-IN" dirty="0"/>
          </a:p>
        </p:txBody>
      </p:sp>
    </p:spTree>
    <p:extLst>
      <p:ext uri="{BB962C8B-B14F-4D97-AF65-F5344CB8AC3E}">
        <p14:creationId xmlns:p14="http://schemas.microsoft.com/office/powerpoint/2010/main" val="3564030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9120"/>
          </a:xfrm>
        </p:spPr>
        <p:txBody>
          <a:bodyPr>
            <a:normAutofit fontScale="90000"/>
          </a:bodyPr>
          <a:lstStyle/>
          <a:p>
            <a:r>
              <a:rPr lang="en-IN" dirty="0" smtClean="0">
                <a:solidFill>
                  <a:srgbClr val="0070C0"/>
                </a:solidFill>
              </a:rPr>
              <a:t>REFERENCES:</a:t>
            </a:r>
            <a:endParaRPr lang="en-IN" dirty="0">
              <a:solidFill>
                <a:srgbClr val="0070C0"/>
              </a:solidFill>
            </a:endParaRPr>
          </a:p>
        </p:txBody>
      </p:sp>
      <p:sp>
        <p:nvSpPr>
          <p:cNvPr id="3" name="Content Placeholder 2"/>
          <p:cNvSpPr>
            <a:spLocks noGrp="1"/>
          </p:cNvSpPr>
          <p:nvPr>
            <p:ph idx="1"/>
          </p:nvPr>
        </p:nvSpPr>
        <p:spPr>
          <a:xfrm>
            <a:off x="677334" y="1325881"/>
            <a:ext cx="8596668" cy="4715482"/>
          </a:xfrm>
        </p:spPr>
        <p:txBody>
          <a:bodyPr/>
          <a:lstStyle/>
          <a:p>
            <a:r>
              <a:rPr lang="en-IN" dirty="0">
                <a:hlinkClick r:id="rId2"/>
              </a:rPr>
              <a:t>Charleston Security Systems: Wired Security Systems vs. Wireless Security Systems (Pt. 2): The Wireless Solution</a:t>
            </a:r>
            <a:endParaRPr lang="en-IN" dirty="0"/>
          </a:p>
          <a:p>
            <a:r>
              <a:rPr lang="en-IN" dirty="0">
                <a:hlinkClick r:id="rId3"/>
              </a:rPr>
              <a:t>Safe Secure 24/7: Disadvantages of Wireless Security Alarms</a:t>
            </a:r>
            <a:endParaRPr lang="en-IN" dirty="0"/>
          </a:p>
          <a:p>
            <a:r>
              <a:rPr lang="en-IN" dirty="0" err="1">
                <a:hlinkClick r:id="rId4"/>
              </a:rPr>
              <a:t>Vstar</a:t>
            </a:r>
            <a:r>
              <a:rPr lang="en-IN" dirty="0">
                <a:hlinkClick r:id="rId4"/>
              </a:rPr>
              <a:t>: Disadvantages of Wireless Alarm System</a:t>
            </a:r>
            <a:endParaRPr lang="en-IN" dirty="0"/>
          </a:p>
          <a:p>
            <a:r>
              <a:rPr lang="en-IN" dirty="0">
                <a:hlinkClick r:id="rId5"/>
              </a:rPr>
              <a:t>http://www.electronicproducts.com/Analog_Mixed_Signal</a:t>
            </a:r>
            <a:endParaRPr lang="en-IN" dirty="0"/>
          </a:p>
          <a:p>
            <a:r>
              <a:rPr lang="en-IN" dirty="0">
                <a:hlinkClick r:id="rId6"/>
              </a:rPr>
              <a:t>http://en.wikipedia.org/wiki/Inductive_charging</a:t>
            </a:r>
            <a:endParaRPr lang="en-IN" dirty="0"/>
          </a:p>
          <a:p>
            <a:r>
              <a:rPr lang="en-IN" dirty="0">
                <a:hlinkClick r:id="rId7"/>
              </a:rPr>
              <a:t>http://electroncs.howstuffwoks.com/gadgets/wireless-mobile-charger.html</a:t>
            </a:r>
            <a:endParaRPr lang="en-IN" dirty="0"/>
          </a:p>
          <a:p>
            <a:r>
              <a:rPr lang="en-IN" dirty="0">
                <a:hlinkClick r:id="rId8"/>
              </a:rPr>
              <a:t>http://www.ecnmag.com/articles/wireless-power</a:t>
            </a:r>
            <a:endParaRPr lang="en-IN" dirty="0"/>
          </a:p>
          <a:p>
            <a:endParaRPr lang="en-IN" dirty="0"/>
          </a:p>
        </p:txBody>
      </p:sp>
    </p:spTree>
    <p:extLst>
      <p:ext uri="{BB962C8B-B14F-4D97-AF65-F5344CB8AC3E}">
        <p14:creationId xmlns:p14="http://schemas.microsoft.com/office/powerpoint/2010/main" val="429145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81"/>
            <a:ext cx="12192000" cy="6754483"/>
          </a:xfrm>
          <a:prstGeom prst="rect">
            <a:avLst/>
          </a:prstGeom>
        </p:spPr>
      </p:pic>
    </p:spTree>
    <p:extLst>
      <p:ext uri="{BB962C8B-B14F-4D97-AF65-F5344CB8AC3E}">
        <p14:creationId xmlns:p14="http://schemas.microsoft.com/office/powerpoint/2010/main" val="211957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INTRODUCTION:</a:t>
            </a:r>
            <a:endParaRPr lang="en-IN" dirty="0">
              <a:solidFill>
                <a:srgbClr val="0070C0"/>
              </a:solidFill>
            </a:endParaRPr>
          </a:p>
        </p:txBody>
      </p:sp>
      <p:sp>
        <p:nvSpPr>
          <p:cNvPr id="3" name="Content Placeholder 2"/>
          <p:cNvSpPr>
            <a:spLocks noGrp="1"/>
          </p:cNvSpPr>
          <p:nvPr>
            <p:ph idx="1"/>
          </p:nvPr>
        </p:nvSpPr>
        <p:spPr>
          <a:xfrm>
            <a:off x="250166" y="1722412"/>
            <a:ext cx="9023836" cy="4773279"/>
          </a:xfrm>
        </p:spPr>
        <p:txBody>
          <a:bodyPr>
            <a:normAutofit/>
          </a:bodyPr>
          <a:lstStyle/>
          <a:p>
            <a:pPr fontAlgn="base"/>
            <a:r>
              <a:rPr lang="en-IN" dirty="0">
                <a:latin typeface="Arial" panose="020B0604020202020204" pitchFamily="34" charset="0"/>
                <a:cs typeface="Arial" panose="020B0604020202020204" pitchFamily="34" charset="0"/>
              </a:rPr>
              <a:t>Have you ever wanted to build a project </a:t>
            </a:r>
            <a:r>
              <a:rPr lang="en-IN" dirty="0" smtClean="0">
                <a:latin typeface="Arial" panose="020B0604020202020204" pitchFamily="34" charset="0"/>
                <a:cs typeface="Arial" panose="020B0604020202020204" pitchFamily="34" charset="0"/>
              </a:rPr>
              <a:t>that </a:t>
            </a:r>
            <a:r>
              <a:rPr lang="en-IN" dirty="0">
                <a:latin typeface="Arial" panose="020B0604020202020204" pitchFamily="34" charset="0"/>
                <a:cs typeface="Arial" panose="020B0604020202020204" pitchFamily="34" charset="0"/>
              </a:rPr>
              <a:t>could detect the presence of a person in a room</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If so, then </a:t>
            </a:r>
            <a:r>
              <a:rPr lang="en-IN" dirty="0" smtClean="0">
                <a:latin typeface="Arial" panose="020B0604020202020204" pitchFamily="34" charset="0"/>
                <a:cs typeface="Arial" panose="020B0604020202020204" pitchFamily="34" charset="0"/>
              </a:rPr>
              <a:t>we </a:t>
            </a:r>
            <a:r>
              <a:rPr lang="en-IN" dirty="0">
                <a:latin typeface="Arial" panose="020B0604020202020204" pitchFamily="34" charset="0"/>
                <a:cs typeface="Arial" panose="020B0604020202020204" pitchFamily="34" charset="0"/>
              </a:rPr>
              <a:t>can do this very easily using the PIR (Passive Infra Red) Motion sensor. This </a:t>
            </a:r>
            <a:r>
              <a:rPr lang="en-IN" dirty="0">
                <a:latin typeface="Arial" panose="020B0604020202020204" pitchFamily="34" charset="0"/>
                <a:cs typeface="Arial" panose="020B0604020202020204" pitchFamily="34" charset="0"/>
              </a:rPr>
              <a:t>A</a:t>
            </a:r>
            <a:r>
              <a:rPr lang="en-IN" dirty="0" smtClean="0">
                <a:latin typeface="Arial" panose="020B0604020202020204" pitchFamily="34" charset="0"/>
                <a:cs typeface="Arial" panose="020B0604020202020204" pitchFamily="34" charset="0"/>
              </a:rPr>
              <a:t>rduino </a:t>
            </a:r>
            <a:r>
              <a:rPr lang="en-IN" dirty="0">
                <a:latin typeface="Arial" panose="020B0604020202020204" pitchFamily="34" charset="0"/>
                <a:cs typeface="Arial" panose="020B0604020202020204" pitchFamily="34" charset="0"/>
              </a:rPr>
              <a:t>motion sensor can detect the presence of a person in a </a:t>
            </a:r>
            <a:r>
              <a:rPr lang="en-IN" dirty="0" smtClean="0">
                <a:latin typeface="Arial" panose="020B0604020202020204" pitchFamily="34" charset="0"/>
                <a:cs typeface="Arial" panose="020B0604020202020204" pitchFamily="34" charset="0"/>
              </a:rPr>
              <a:t>room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which </a:t>
            </a:r>
            <a:r>
              <a:rPr lang="en-IN" dirty="0">
                <a:latin typeface="Arial" panose="020B0604020202020204" pitchFamily="34" charset="0"/>
                <a:cs typeface="Arial" panose="020B0604020202020204" pitchFamily="34" charset="0"/>
              </a:rPr>
              <a:t>then creates an alarm sound using a buzzer to scare the intruder </a:t>
            </a:r>
            <a:r>
              <a:rPr lang="en-IN" dirty="0" smtClean="0">
                <a:latin typeface="Arial" panose="020B0604020202020204" pitchFamily="34" charset="0"/>
                <a:cs typeface="Arial" panose="020B0604020202020204" pitchFamily="34" charset="0"/>
              </a:rPr>
              <a:t>away. Therefore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we can </a:t>
            </a:r>
            <a:r>
              <a:rPr lang="en-IN" dirty="0">
                <a:latin typeface="Arial" panose="020B0604020202020204" pitchFamily="34" charset="0"/>
                <a:cs typeface="Arial" panose="020B0604020202020204" pitchFamily="34" charset="0"/>
              </a:rPr>
              <a:t>build projects such as burglar alarms, automated appliances, etc. </a:t>
            </a:r>
            <a:endParaRPr lang="en-IN" dirty="0" smtClean="0">
              <a:latin typeface="Arial" panose="020B0604020202020204" pitchFamily="34" charset="0"/>
              <a:cs typeface="Arial" panose="020B0604020202020204" pitchFamily="34" charset="0"/>
            </a:endParaRPr>
          </a:p>
          <a:p>
            <a:pPr fontAlgn="base"/>
            <a:r>
              <a:rPr lang="en-IN" dirty="0" smtClean="0">
                <a:latin typeface="Arial" panose="020B0604020202020204" pitchFamily="34" charset="0"/>
                <a:cs typeface="Arial" panose="020B0604020202020204" pitchFamily="34" charset="0"/>
              </a:rPr>
              <a:t>It uses a PIR motion sensor to detect the human motion and this information is transmitted without wire by using a RF transmitter-receiver module to give some sort of alert. RF module is preferred for wire less communication because compared to the existing wireless systems like blue tooth, </a:t>
            </a:r>
            <a:r>
              <a:rPr lang="en-IN" dirty="0" err="1" smtClean="0">
                <a:latin typeface="Arial" panose="020B0604020202020204" pitchFamily="34" charset="0"/>
                <a:cs typeface="Arial" panose="020B0604020202020204" pitchFamily="34" charset="0"/>
              </a:rPr>
              <a:t>XBee</a:t>
            </a:r>
            <a:r>
              <a:rPr lang="en-IN" dirty="0" smtClean="0">
                <a:latin typeface="Arial" panose="020B0604020202020204" pitchFamily="34" charset="0"/>
                <a:cs typeface="Arial" panose="020B0604020202020204" pitchFamily="34" charset="0"/>
              </a:rPr>
              <a:t> or </a:t>
            </a:r>
            <a:r>
              <a:rPr lang="en-IN" dirty="0" err="1" smtClean="0">
                <a:latin typeface="Arial" panose="020B0604020202020204" pitchFamily="34" charset="0"/>
                <a:cs typeface="Arial" panose="020B0604020202020204" pitchFamily="34" charset="0"/>
              </a:rPr>
              <a:t>WiFi</a:t>
            </a:r>
            <a:r>
              <a:rPr lang="en-IN" dirty="0" smtClean="0">
                <a:latin typeface="Arial" panose="020B0604020202020204" pitchFamily="34" charset="0"/>
                <a:cs typeface="Arial" panose="020B0604020202020204" pitchFamily="34" charset="0"/>
              </a:rPr>
              <a:t> ,it is user friendly and very cheap.</a:t>
            </a:r>
          </a:p>
          <a:p>
            <a:pPr fontAlgn="base"/>
            <a:r>
              <a:rPr lang="en-IN" dirty="0" smtClean="0">
                <a:latin typeface="Arial" panose="020B0604020202020204" pitchFamily="34" charset="0"/>
                <a:cs typeface="Arial" panose="020B0604020202020204" pitchFamily="34" charset="0"/>
              </a:rPr>
              <a:t>We can also use IR</a:t>
            </a:r>
            <a:r>
              <a:rPr lang="en-IN" dirty="0">
                <a:latin typeface="Arial" panose="020B0604020202020204" pitchFamily="34" charset="0"/>
                <a:cs typeface="Arial" panose="020B0604020202020204" pitchFamily="34" charset="0"/>
              </a:rPr>
              <a:t>, but that has a limited range and can only work within a line of sight of the receiver</a:t>
            </a:r>
            <a:r>
              <a:rPr lang="en-IN" dirty="0" smtClean="0">
                <a:latin typeface="Arial" panose="020B0604020202020204" pitchFamily="34" charset="0"/>
                <a:cs typeface="Arial" panose="020B0604020202020204" pitchFamily="34" charset="0"/>
              </a:rPr>
              <a:t>. But </a:t>
            </a:r>
            <a:r>
              <a:rPr lang="en-IN" dirty="0">
                <a:latin typeface="Arial" panose="020B0604020202020204" pitchFamily="34" charset="0"/>
                <a:cs typeface="Arial" panose="020B0604020202020204" pitchFamily="34" charset="0"/>
              </a:rPr>
              <a:t>using </a:t>
            </a:r>
            <a:r>
              <a:rPr lang="en-IN" dirty="0" smtClean="0">
                <a:latin typeface="Arial" panose="020B0604020202020204" pitchFamily="34" charset="0"/>
                <a:cs typeface="Arial" panose="020B0604020202020204" pitchFamily="34" charset="0"/>
              </a:rPr>
              <a:t>the RF </a:t>
            </a:r>
            <a:r>
              <a:rPr lang="en-IN" dirty="0">
                <a:latin typeface="Arial" panose="020B0604020202020204" pitchFamily="34" charset="0"/>
                <a:cs typeface="Arial" panose="020B0604020202020204" pitchFamily="34" charset="0"/>
              </a:rPr>
              <a:t>module we can communicate within the range of around 100m</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066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COMPONENTS:</a:t>
            </a:r>
            <a:endParaRPr lang="en-IN" dirty="0">
              <a:solidFill>
                <a:srgbClr val="0070C0"/>
              </a:solidFill>
            </a:endParaRPr>
          </a:p>
        </p:txBody>
      </p:sp>
      <p:sp>
        <p:nvSpPr>
          <p:cNvPr id="3" name="Content Placeholder 2"/>
          <p:cNvSpPr>
            <a:spLocks noGrp="1"/>
          </p:cNvSpPr>
          <p:nvPr>
            <p:ph idx="1"/>
          </p:nvPr>
        </p:nvSpPr>
        <p:spPr>
          <a:xfrm>
            <a:off x="258792" y="1319843"/>
            <a:ext cx="10834778" cy="5443266"/>
          </a:xfrm>
        </p:spPr>
        <p:txBody>
          <a:bodyPr>
            <a:normAutofit fontScale="92500" lnSpcReduction="10000"/>
          </a:bodyPr>
          <a:lstStyle/>
          <a:p>
            <a:r>
              <a:rPr lang="en-IN" sz="1900" dirty="0" smtClean="0"/>
              <a:t>ARDUINO </a:t>
            </a:r>
            <a:r>
              <a:rPr lang="en-IN" sz="1900" dirty="0"/>
              <a:t>UNO/ARDUINO MINI/ARDUINO NANO or similar </a:t>
            </a:r>
            <a:r>
              <a:rPr lang="en-IN" sz="1900" dirty="0" smtClean="0"/>
              <a:t>board – 2</a:t>
            </a:r>
          </a:p>
          <a:p>
            <a:r>
              <a:rPr lang="en-IN" sz="1900" dirty="0" smtClean="0"/>
              <a:t>TRANSMITTER</a:t>
            </a:r>
            <a:r>
              <a:rPr lang="en-IN" sz="1900" b="1" dirty="0" smtClean="0"/>
              <a:t> </a:t>
            </a:r>
            <a:r>
              <a:rPr lang="en-IN" sz="1900" b="1" dirty="0"/>
              <a:t>:</a:t>
            </a:r>
            <a:r>
              <a:rPr lang="en-IN" sz="1900" dirty="0"/>
              <a:t> To sense the human motion and transmit the data to receiver</a:t>
            </a:r>
          </a:p>
          <a:p>
            <a:r>
              <a:rPr lang="en-IN" sz="1900" dirty="0"/>
              <a:t>RECEIVER</a:t>
            </a:r>
            <a:r>
              <a:rPr lang="en-IN" sz="1900" b="1" dirty="0"/>
              <a:t> : </a:t>
            </a:r>
            <a:r>
              <a:rPr lang="en-IN" sz="1900" dirty="0"/>
              <a:t>Receive the data from transmitter and activate alarm system and camera </a:t>
            </a:r>
            <a:r>
              <a:rPr lang="en-IN" sz="1900" dirty="0" smtClean="0"/>
              <a:t>etc.</a:t>
            </a:r>
            <a:endParaRPr lang="en-IN" sz="1900" dirty="0"/>
          </a:p>
          <a:p>
            <a:r>
              <a:rPr lang="en-IN" sz="1900" dirty="0"/>
              <a:t>SOFTWARE</a:t>
            </a:r>
            <a:r>
              <a:rPr lang="en-IN" sz="1900" b="1" dirty="0"/>
              <a:t> :</a:t>
            </a:r>
            <a:r>
              <a:rPr lang="en-IN" sz="1900" dirty="0"/>
              <a:t> That operates the entire hardware used in this </a:t>
            </a:r>
            <a:r>
              <a:rPr lang="en-IN" sz="1900" dirty="0" smtClean="0"/>
              <a:t>project.</a:t>
            </a:r>
          </a:p>
          <a:p>
            <a:r>
              <a:rPr lang="en-IN" sz="1900" dirty="0" smtClean="0"/>
              <a:t>PIR </a:t>
            </a:r>
            <a:r>
              <a:rPr lang="en-IN" sz="1900" dirty="0"/>
              <a:t>sensor </a:t>
            </a:r>
          </a:p>
          <a:p>
            <a:r>
              <a:rPr lang="en-IN" sz="1900" dirty="0" smtClean="0"/>
              <a:t>9V </a:t>
            </a:r>
            <a:r>
              <a:rPr lang="en-IN" sz="1900" dirty="0"/>
              <a:t>battery </a:t>
            </a:r>
            <a:r>
              <a:rPr lang="en-IN" sz="1900" dirty="0" smtClean="0"/>
              <a:t>– 2</a:t>
            </a:r>
          </a:p>
          <a:p>
            <a:r>
              <a:rPr lang="en-IN" sz="1900" dirty="0" smtClean="0"/>
              <a:t>Buzzer </a:t>
            </a:r>
          </a:p>
          <a:p>
            <a:r>
              <a:rPr lang="en-IN" sz="1900" dirty="0" smtClean="0"/>
              <a:t>LED </a:t>
            </a:r>
          </a:p>
          <a:p>
            <a:r>
              <a:rPr lang="en-IN" sz="1900" dirty="0" smtClean="0"/>
              <a:t>Resistor </a:t>
            </a:r>
            <a:r>
              <a:rPr lang="en-IN" sz="1900" dirty="0"/>
              <a:t>-220 </a:t>
            </a:r>
            <a:r>
              <a:rPr lang="en-IN" sz="1900" dirty="0" smtClean="0"/>
              <a:t>ohm</a:t>
            </a:r>
            <a:endParaRPr lang="en-IN" sz="1900" dirty="0"/>
          </a:p>
          <a:p>
            <a:r>
              <a:rPr lang="en-IN" sz="1900" dirty="0" smtClean="0"/>
              <a:t>Bread </a:t>
            </a:r>
            <a:r>
              <a:rPr lang="en-IN" sz="1900" dirty="0"/>
              <a:t>Board </a:t>
            </a:r>
          </a:p>
          <a:p>
            <a:r>
              <a:rPr lang="en-IN" sz="1900" dirty="0" smtClean="0"/>
              <a:t>Jumper </a:t>
            </a:r>
            <a:r>
              <a:rPr lang="en-IN" sz="1900" dirty="0"/>
              <a:t>Wires </a:t>
            </a:r>
          </a:p>
          <a:p>
            <a:r>
              <a:rPr lang="en-IN" sz="1900" dirty="0"/>
              <a:t>P</a:t>
            </a:r>
            <a:r>
              <a:rPr lang="en-IN" sz="1900" dirty="0" smtClean="0"/>
              <a:t>erforated </a:t>
            </a:r>
            <a:r>
              <a:rPr lang="en-IN" sz="1900" dirty="0"/>
              <a:t>Board </a:t>
            </a:r>
          </a:p>
          <a:p>
            <a:r>
              <a:rPr lang="en-IN" sz="1900" dirty="0" smtClean="0"/>
              <a:t>Header </a:t>
            </a:r>
            <a:r>
              <a:rPr lang="en-IN" sz="1900" dirty="0"/>
              <a:t>connectors </a:t>
            </a:r>
          </a:p>
          <a:p>
            <a:r>
              <a:rPr lang="en-IN" sz="1900" dirty="0" smtClean="0"/>
              <a:t>Switches </a:t>
            </a:r>
            <a:endParaRPr lang="en-IN" sz="19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53" t="13710" b="10441"/>
          <a:stretch/>
        </p:blipFill>
        <p:spPr>
          <a:xfrm>
            <a:off x="3338423" y="3226279"/>
            <a:ext cx="4963953" cy="3010619"/>
          </a:xfrm>
          <a:prstGeom prst="rect">
            <a:avLst/>
          </a:prstGeom>
        </p:spPr>
      </p:pic>
    </p:spTree>
    <p:extLst>
      <p:ext uri="{BB962C8B-B14F-4D97-AF65-F5344CB8AC3E}">
        <p14:creationId xmlns:p14="http://schemas.microsoft.com/office/powerpoint/2010/main" val="204744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343" y="411192"/>
            <a:ext cx="8596668" cy="710242"/>
          </a:xfrm>
        </p:spPr>
        <p:txBody>
          <a:bodyPr/>
          <a:lstStyle/>
          <a:p>
            <a:r>
              <a:rPr lang="en-IN" dirty="0" smtClean="0">
                <a:solidFill>
                  <a:srgbClr val="0070C0"/>
                </a:solidFill>
              </a:rPr>
              <a:t>TRANSMITTER:</a:t>
            </a:r>
            <a:endParaRPr lang="en-IN" dirty="0">
              <a:solidFill>
                <a:srgbClr val="0070C0"/>
              </a:solidFill>
            </a:endParaRPr>
          </a:p>
        </p:txBody>
      </p:sp>
      <p:sp>
        <p:nvSpPr>
          <p:cNvPr id="3" name="Content Placeholder 2"/>
          <p:cNvSpPr>
            <a:spLocks noGrp="1"/>
          </p:cNvSpPr>
          <p:nvPr>
            <p:ph idx="1"/>
          </p:nvPr>
        </p:nvSpPr>
        <p:spPr>
          <a:xfrm>
            <a:off x="345057" y="1802921"/>
            <a:ext cx="8820954" cy="5796951"/>
          </a:xfrm>
        </p:spPr>
        <p:txBody>
          <a:bodyPr>
            <a:normAutofit/>
          </a:bodyPr>
          <a:lstStyle/>
          <a:p>
            <a:r>
              <a:rPr lang="en-IN" dirty="0"/>
              <a:t>The </a:t>
            </a:r>
            <a:r>
              <a:rPr lang="en-IN" b="1" dirty="0"/>
              <a:t>transmitter </a:t>
            </a:r>
            <a:r>
              <a:rPr lang="en-IN" dirty="0" smtClean="0"/>
              <a:t>consists </a:t>
            </a:r>
            <a:r>
              <a:rPr lang="en-IN" dirty="0"/>
              <a:t>of</a:t>
            </a:r>
          </a:p>
          <a:p>
            <a:r>
              <a:rPr lang="en-IN" dirty="0"/>
              <a:t>1. PIR sensor to detect the human motion</a:t>
            </a:r>
          </a:p>
          <a:p>
            <a:r>
              <a:rPr lang="en-IN" dirty="0"/>
              <a:t>2.Arduino to process the data from PIR sensor</a:t>
            </a:r>
          </a:p>
          <a:p>
            <a:r>
              <a:rPr lang="en-IN" dirty="0"/>
              <a:t>3. RF transmitter to transmit the data to the receiver</a:t>
            </a:r>
          </a:p>
          <a:p>
            <a:r>
              <a:rPr lang="en-IN" dirty="0"/>
              <a:t>Passive infrared sensors work by measuring incoming infrared from human or animal. They do not emit energy themselves, which is why they are called "passive". Humans and animals both release infrared energy. Passive infrared sensors(sometimes called pyro electric detectors) detect this energy and give a signal to the ARDUINO</a:t>
            </a:r>
            <a:r>
              <a:rPr lang="en-IN" dirty="0" smtClean="0"/>
              <a:t>.</a:t>
            </a:r>
            <a:endParaRPr lang="en-IN" dirty="0"/>
          </a:p>
        </p:txBody>
      </p:sp>
    </p:spTree>
    <p:extLst>
      <p:ext uri="{BB962C8B-B14F-4D97-AF65-F5344CB8AC3E}">
        <p14:creationId xmlns:p14="http://schemas.microsoft.com/office/powerpoint/2010/main" val="44777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Connect the PIR sensor</a:t>
            </a:r>
            <a:r>
              <a:rPr lang="en-IN" dirty="0"/>
              <a:t/>
            </a:r>
            <a:br>
              <a:rPr lang="en-IN" dirty="0"/>
            </a:br>
            <a:endParaRPr lang="en-IN" dirty="0"/>
          </a:p>
        </p:txBody>
      </p:sp>
      <p:sp>
        <p:nvSpPr>
          <p:cNvPr id="3" name="Content Placeholder 2"/>
          <p:cNvSpPr>
            <a:spLocks noGrp="1"/>
          </p:cNvSpPr>
          <p:nvPr>
            <p:ph idx="1"/>
          </p:nvPr>
        </p:nvSpPr>
        <p:spPr>
          <a:xfrm>
            <a:off x="677334" y="1746521"/>
            <a:ext cx="8596668" cy="3880773"/>
          </a:xfrm>
        </p:spPr>
        <p:txBody>
          <a:bodyPr/>
          <a:lstStyle/>
          <a:p>
            <a:r>
              <a:rPr lang="en-IN" u="sng" dirty="0"/>
              <a:t>PIR Pin Arduino Pin</a:t>
            </a:r>
            <a:endParaRPr lang="en-IN" dirty="0"/>
          </a:p>
          <a:p>
            <a:r>
              <a:rPr lang="en-IN" dirty="0"/>
              <a:t>VCC -----&gt; 5v</a:t>
            </a:r>
          </a:p>
          <a:p>
            <a:r>
              <a:rPr lang="en-IN" dirty="0"/>
              <a:t>GND .......&gt; GND</a:t>
            </a:r>
          </a:p>
          <a:p>
            <a:r>
              <a:rPr lang="en-IN" dirty="0"/>
              <a:t>Out ........&gt; D2</a:t>
            </a:r>
          </a:p>
          <a:p>
            <a:endParaRPr lang="en-IN" dirty="0"/>
          </a:p>
        </p:txBody>
      </p:sp>
      <p:pic>
        <p:nvPicPr>
          <p:cNvPr id="5" name="Picture 4"/>
          <p:cNvPicPr>
            <a:picLocks noChangeAspect="1"/>
          </p:cNvPicPr>
          <p:nvPr/>
        </p:nvPicPr>
        <p:blipFill>
          <a:blip r:embed="rId2"/>
          <a:stretch>
            <a:fillRect/>
          </a:stretch>
        </p:blipFill>
        <p:spPr>
          <a:xfrm>
            <a:off x="3599074" y="2434136"/>
            <a:ext cx="5170214" cy="3193158"/>
          </a:xfrm>
          <a:prstGeom prst="rect">
            <a:avLst/>
          </a:prstGeom>
        </p:spPr>
      </p:pic>
    </p:spTree>
    <p:extLst>
      <p:ext uri="{BB962C8B-B14F-4D97-AF65-F5344CB8AC3E}">
        <p14:creationId xmlns:p14="http://schemas.microsoft.com/office/powerpoint/2010/main" val="2668743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870"/>
          <a:stretch/>
        </p:blipFill>
        <p:spPr>
          <a:xfrm>
            <a:off x="310550" y="1132428"/>
            <a:ext cx="4715407" cy="3916211"/>
          </a:xfrm>
          <a:prstGeom prst="rect">
            <a:avLst/>
          </a:prstGeom>
        </p:spPr>
      </p:pic>
      <p:pic>
        <p:nvPicPr>
          <p:cNvPr id="5" name="Picture 4"/>
          <p:cNvPicPr>
            <a:picLocks noChangeAspect="1"/>
          </p:cNvPicPr>
          <p:nvPr/>
        </p:nvPicPr>
        <p:blipFill>
          <a:blip r:embed="rId3"/>
          <a:stretch>
            <a:fillRect/>
          </a:stretch>
        </p:blipFill>
        <p:spPr>
          <a:xfrm>
            <a:off x="5368685" y="1162197"/>
            <a:ext cx="4172130" cy="3886442"/>
          </a:xfrm>
          <a:prstGeom prst="rect">
            <a:avLst/>
          </a:prstGeom>
        </p:spPr>
      </p:pic>
    </p:spTree>
    <p:extLst>
      <p:ext uri="{BB962C8B-B14F-4D97-AF65-F5344CB8AC3E}">
        <p14:creationId xmlns:p14="http://schemas.microsoft.com/office/powerpoint/2010/main" val="3244909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5736"/>
          </a:xfrm>
        </p:spPr>
        <p:txBody>
          <a:bodyPr/>
          <a:lstStyle/>
          <a:p>
            <a:r>
              <a:rPr lang="en-IN" dirty="0" smtClean="0">
                <a:solidFill>
                  <a:srgbClr val="0070C0"/>
                </a:solidFill>
              </a:rPr>
              <a:t>RF TRANSMITTER</a:t>
            </a:r>
            <a:r>
              <a:rPr lang="en-IN" dirty="0" smtClean="0"/>
              <a:t>:</a:t>
            </a:r>
            <a:endParaRPr lang="en-IN" dirty="0"/>
          </a:p>
        </p:txBody>
      </p:sp>
      <p:sp>
        <p:nvSpPr>
          <p:cNvPr id="3" name="Content Placeholder 2"/>
          <p:cNvSpPr>
            <a:spLocks noGrp="1"/>
          </p:cNvSpPr>
          <p:nvPr>
            <p:ph idx="1"/>
          </p:nvPr>
        </p:nvSpPr>
        <p:spPr>
          <a:xfrm>
            <a:off x="677334" y="2329131"/>
            <a:ext cx="8596668" cy="3712231"/>
          </a:xfrm>
        </p:spPr>
        <p:txBody>
          <a:bodyPr/>
          <a:lstStyle/>
          <a:p>
            <a:r>
              <a:rPr lang="en-IN" dirty="0" smtClean="0"/>
              <a:t>The </a:t>
            </a:r>
            <a:r>
              <a:rPr lang="en-IN" dirty="0"/>
              <a:t>RF transmitter has 3 pins( VCC, GND, and Data).</a:t>
            </a:r>
          </a:p>
          <a:p>
            <a:r>
              <a:rPr lang="en-IN" dirty="0"/>
              <a:t>Connect the VCC pin to the 5V pin of the Arduino board that you are using (In my case it is Nano).</a:t>
            </a:r>
          </a:p>
          <a:p>
            <a:r>
              <a:rPr lang="en-IN" dirty="0"/>
              <a:t>Connect the GND to the GND of the Arduino board.</a:t>
            </a:r>
          </a:p>
          <a:p>
            <a:r>
              <a:rPr lang="en-IN" dirty="0"/>
              <a:t>Connect the data pin to the pin number 12 of the Arduino board.</a:t>
            </a:r>
          </a:p>
          <a:p>
            <a:pPr marL="0" indent="0">
              <a:buNone/>
            </a:pPr>
            <a:endParaRPr lang="en-IN" dirty="0"/>
          </a:p>
        </p:txBody>
      </p:sp>
    </p:spTree>
    <p:extLst>
      <p:ext uri="{BB962C8B-B14F-4D97-AF65-F5344CB8AC3E}">
        <p14:creationId xmlns:p14="http://schemas.microsoft.com/office/powerpoint/2010/main" val="252534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505" y="1423584"/>
            <a:ext cx="3285117" cy="3213233"/>
          </a:xfrm>
          <a:prstGeom prst="rect">
            <a:avLst/>
          </a:prstGeom>
        </p:spPr>
      </p:pic>
      <p:pic>
        <p:nvPicPr>
          <p:cNvPr id="5" name="Picture 4"/>
          <p:cNvPicPr>
            <a:picLocks noChangeAspect="1"/>
          </p:cNvPicPr>
          <p:nvPr/>
        </p:nvPicPr>
        <p:blipFill>
          <a:blip r:embed="rId3"/>
          <a:stretch>
            <a:fillRect/>
          </a:stretch>
        </p:blipFill>
        <p:spPr>
          <a:xfrm>
            <a:off x="4428166" y="1526215"/>
            <a:ext cx="4603690" cy="3110602"/>
          </a:xfrm>
          <a:prstGeom prst="rect">
            <a:avLst/>
          </a:prstGeom>
        </p:spPr>
      </p:pic>
    </p:spTree>
    <p:extLst>
      <p:ext uri="{BB962C8B-B14F-4D97-AF65-F5344CB8AC3E}">
        <p14:creationId xmlns:p14="http://schemas.microsoft.com/office/powerpoint/2010/main" val="30819612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182</TotalTime>
  <Words>932</Words>
  <Application>Microsoft Office PowerPoint</Application>
  <PresentationFormat>Widescreen</PresentationFormat>
  <Paragraphs>143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Trebuchet MS</vt:lpstr>
      <vt:lpstr>Wingdings 3</vt:lpstr>
      <vt:lpstr>Facet</vt:lpstr>
      <vt:lpstr>     WIRELESS HOME SECURITY SYSTEM USING ARDUINO </vt:lpstr>
      <vt:lpstr>CONTENTS:</vt:lpstr>
      <vt:lpstr>INTRODUCTION:</vt:lpstr>
      <vt:lpstr>COMPONENTS:</vt:lpstr>
      <vt:lpstr>TRANSMITTER:</vt:lpstr>
      <vt:lpstr>Connect the PIR sensor </vt:lpstr>
      <vt:lpstr>PowerPoint Presentation</vt:lpstr>
      <vt:lpstr>RF TRANSMITTER:</vt:lpstr>
      <vt:lpstr>PowerPoint Presentation</vt:lpstr>
      <vt:lpstr>RECEIVER:</vt:lpstr>
      <vt:lpstr>PowerPoint Presentation</vt:lpstr>
      <vt:lpstr>CIRCUIT DIAGRAM:</vt:lpstr>
      <vt:lpstr>SOFTWARE:</vt:lpstr>
      <vt:lpstr>PowerPoint Presentation</vt:lpstr>
      <vt:lpstr>BREAD BOARD TEST:</vt:lpstr>
      <vt:lpstr>PowerPoint Presentation</vt:lpstr>
      <vt:lpstr>TRANSMITTER MODULE:</vt:lpstr>
      <vt:lpstr>PowerPoint Presentation</vt:lpstr>
      <vt:lpstr>RECEIVER MODULE:</vt:lpstr>
      <vt:lpstr>PowerPoint Presentation</vt:lpstr>
      <vt:lpstr>INCREASING THE RANGE:</vt:lpstr>
      <vt:lpstr>POWER SUPPLY:</vt:lpstr>
      <vt:lpstr>ADVANTAGES:</vt:lpstr>
      <vt:lpstr>DISADVANTAGES:</vt:lpstr>
      <vt:lpstr>APPLICATIONS: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HOME SECURITY SYSTEM USING ARDUINO</dc:title>
  <dc:creator>prathyusha yerra</dc:creator>
  <cp:lastModifiedBy>prathyusha yerra</cp:lastModifiedBy>
  <cp:revision>55</cp:revision>
  <dcterms:created xsi:type="dcterms:W3CDTF">2016-08-08T16:35:54Z</dcterms:created>
  <dcterms:modified xsi:type="dcterms:W3CDTF">2016-08-08T19:38:43Z</dcterms:modified>
</cp:coreProperties>
</file>